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8288000" cy="10287000"/>
  <p:notesSz cx="6858000" cy="9144000"/>
  <p:embeddedFontLst>
    <p:embeddedFont>
      <p:font typeface="Bobby Jones" charset="1" panose="00000000000000000000"/>
      <p:regular r:id="rId29"/>
    </p:embeddedFont>
    <p:embeddedFont>
      <p:font typeface="Nunito Sans Condensed" charset="1" panose="00000000000000000000"/>
      <p:regular r:id="rId30"/>
    </p:embeddedFont>
    <p:embeddedFont>
      <p:font typeface="Canva Sans" charset="1" panose="020B0503030501040103"/>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notesMasters/notesMaster1.xml" Type="http://schemas.openxmlformats.org/officeDocument/2006/relationships/notesMaster"/><Relationship Id="rId32" Target="theme/theme2.xml" Type="http://schemas.openxmlformats.org/officeDocument/2006/relationships/theme"/><Relationship Id="rId33" Target="notesSlides/notesSlide1.xml" Type="http://schemas.openxmlformats.org/officeDocument/2006/relationships/notesSlide"/><Relationship Id="rId34" Target="fonts/font34.fntdata" Type="http://schemas.openxmlformats.org/officeDocument/2006/relationships/font"/><Relationship Id="rId35" Target="notesSlides/notesSlide2.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wonder why did you take time out of day to be here?</a:t>
            </a:r>
          </a:p>
          <a:p>
            <a:r>
              <a:rPr lang="en-US"/>
              <a:t/>
            </a:r>
          </a:p>
          <a:p>
            <a:r>
              <a:rPr lang="en-US"/>
              <a:t>What are you hoping to learn?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are just a couple of the bills and the items up for discussion</a:t>
            </a:r>
          </a:p>
          <a:p>
            <a:r>
              <a:rPr lang="en-US"/>
              <a:t/>
            </a:r>
          </a:p>
          <a:p>
            <a:r>
              <a:rPr lang="en-US"/>
              <a:t>484 as of last night, and that number I am sure is already grown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2.png" Type="http://schemas.openxmlformats.org/officeDocument/2006/relationships/image"/><Relationship Id="rId4" Target="../media/image13.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335553" y="7409120"/>
            <a:ext cx="19246351" cy="3086100"/>
            <a:chOff x="0" y="0"/>
            <a:chExt cx="5068998" cy="812800"/>
          </a:xfrm>
        </p:grpSpPr>
        <p:sp>
          <p:nvSpPr>
            <p:cNvPr name="Freeform 3" id="3"/>
            <p:cNvSpPr/>
            <p:nvPr/>
          </p:nvSpPr>
          <p:spPr>
            <a:xfrm flipH="false" flipV="false" rot="0">
              <a:off x="0" y="0"/>
              <a:ext cx="5068998" cy="812800"/>
            </a:xfrm>
            <a:custGeom>
              <a:avLst/>
              <a:gdLst/>
              <a:ahLst/>
              <a:cxnLst/>
              <a:rect r="r" b="b" t="t" l="l"/>
              <a:pathLst>
                <a:path h="812800" w="5068998">
                  <a:moveTo>
                    <a:pt x="0" y="0"/>
                  </a:moveTo>
                  <a:lnTo>
                    <a:pt x="5068998" y="0"/>
                  </a:lnTo>
                  <a:lnTo>
                    <a:pt x="5068998" y="812800"/>
                  </a:lnTo>
                  <a:lnTo>
                    <a:pt x="0" y="812800"/>
                  </a:lnTo>
                  <a:close/>
                </a:path>
              </a:pathLst>
            </a:custGeom>
            <a:solidFill>
              <a:srgbClr val="8B786E"/>
            </a:solidFill>
          </p:spPr>
        </p:sp>
        <p:sp>
          <p:nvSpPr>
            <p:cNvPr name="TextBox 4" id="4"/>
            <p:cNvSpPr txBox="true"/>
            <p:nvPr/>
          </p:nvSpPr>
          <p:spPr>
            <a:xfrm>
              <a:off x="0" y="-38100"/>
              <a:ext cx="5068998" cy="85090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555222" y="4079249"/>
            <a:ext cx="17177555" cy="6291280"/>
          </a:xfrm>
          <a:custGeom>
            <a:avLst/>
            <a:gdLst/>
            <a:ahLst/>
            <a:cxnLst/>
            <a:rect r="r" b="b" t="t" l="l"/>
            <a:pathLst>
              <a:path h="6291280" w="17177555">
                <a:moveTo>
                  <a:pt x="0" y="0"/>
                </a:moveTo>
                <a:lnTo>
                  <a:pt x="17177556" y="0"/>
                </a:lnTo>
                <a:lnTo>
                  <a:pt x="17177556" y="6291280"/>
                </a:lnTo>
                <a:lnTo>
                  <a:pt x="0" y="629128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659201" y="1315316"/>
            <a:ext cx="14969598" cy="1529081"/>
          </a:xfrm>
          <a:prstGeom prst="rect">
            <a:avLst/>
          </a:prstGeom>
        </p:spPr>
        <p:txBody>
          <a:bodyPr anchor="t" rtlCol="false" tIns="0" lIns="0" bIns="0" rIns="0">
            <a:spAutoFit/>
          </a:bodyPr>
          <a:lstStyle/>
          <a:p>
            <a:pPr algn="ctr">
              <a:lnSpc>
                <a:spcPts val="12319"/>
              </a:lnSpc>
            </a:pPr>
            <a:r>
              <a:rPr lang="en-US" sz="8799">
                <a:solidFill>
                  <a:srgbClr val="4F2422"/>
                </a:solidFill>
                <a:latin typeface="Bobby Jones"/>
                <a:ea typeface="Bobby Jones"/>
                <a:cs typeface="Bobby Jones"/>
                <a:sym typeface="Bobby Jones"/>
              </a:rPr>
              <a:t>Advocacy 101</a:t>
            </a:r>
          </a:p>
        </p:txBody>
      </p:sp>
      <p:sp>
        <p:nvSpPr>
          <p:cNvPr name="TextBox 7" id="7"/>
          <p:cNvSpPr txBox="true"/>
          <p:nvPr/>
        </p:nvSpPr>
        <p:spPr>
          <a:xfrm rot="0">
            <a:off x="3691722" y="3136909"/>
            <a:ext cx="10904556" cy="580390"/>
          </a:xfrm>
          <a:prstGeom prst="rect">
            <a:avLst/>
          </a:prstGeom>
        </p:spPr>
        <p:txBody>
          <a:bodyPr anchor="t" rtlCol="false" tIns="0" lIns="0" bIns="0" rIns="0">
            <a:spAutoFit/>
          </a:bodyPr>
          <a:lstStyle/>
          <a:p>
            <a:pPr algn="ctr">
              <a:lnSpc>
                <a:spcPts val="4759"/>
              </a:lnSpc>
            </a:pPr>
            <a:r>
              <a:rPr lang="en-US" sz="3399" spc="40">
                <a:solidFill>
                  <a:srgbClr val="4F2422"/>
                </a:solidFill>
                <a:latin typeface="Nunito Sans Condensed"/>
                <a:ea typeface="Nunito Sans Condensed"/>
                <a:cs typeface="Nunito Sans Condensed"/>
                <a:sym typeface="Nunito Sans Condensed"/>
              </a:rPr>
              <a:t>Lutheran Engagement and Advocacy in Nevada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BDAD3"/>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955714" y="3576115"/>
            <a:ext cx="6409902" cy="6883116"/>
          </a:xfrm>
          <a:custGeom>
            <a:avLst/>
            <a:gdLst/>
            <a:ahLst/>
            <a:cxnLst/>
            <a:rect r="r" b="b" t="t" l="l"/>
            <a:pathLst>
              <a:path h="6883116" w="6409902">
                <a:moveTo>
                  <a:pt x="0" y="0"/>
                </a:moveTo>
                <a:lnTo>
                  <a:pt x="6409902" y="0"/>
                </a:lnTo>
                <a:lnTo>
                  <a:pt x="6409902" y="6883117"/>
                </a:lnTo>
                <a:lnTo>
                  <a:pt x="0" y="688311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Advocacy STARTS WITH YOU</a:t>
            </a:r>
          </a:p>
        </p:txBody>
      </p:sp>
      <p:sp>
        <p:nvSpPr>
          <p:cNvPr name="TextBox 7" id="7"/>
          <p:cNvSpPr txBox="true"/>
          <p:nvPr/>
        </p:nvSpPr>
        <p:spPr>
          <a:xfrm rot="0">
            <a:off x="7857012" y="3702021"/>
            <a:ext cx="8879721" cy="396240"/>
          </a:xfrm>
          <a:prstGeom prst="rect">
            <a:avLst/>
          </a:prstGeom>
        </p:spPr>
        <p:txBody>
          <a:bodyPr anchor="t" rtlCol="false" tIns="0" lIns="0" bIns="0" rIns="0">
            <a:spAutoFit/>
          </a:bodyPr>
          <a:lstStyle/>
          <a:p>
            <a:pPr algn="l">
              <a:lnSpc>
                <a:spcPts val="3359"/>
              </a:lnSpc>
            </a:pPr>
            <a:r>
              <a:rPr lang="en-US" sz="2400" spc="28">
                <a:solidFill>
                  <a:srgbClr val="4F2422"/>
                </a:solidFill>
                <a:latin typeface="Nunito Sans Condensed"/>
                <a:ea typeface="Nunito Sans Condensed"/>
                <a:cs typeface="Nunito Sans Condensed"/>
                <a:sym typeface="Nunito Sans Condensed"/>
              </a:rPr>
              <a:t>I wonder why did you take time out of day to be here?</a:t>
            </a:r>
          </a:p>
        </p:txBody>
      </p:sp>
      <p:sp>
        <p:nvSpPr>
          <p:cNvPr name="TextBox 8" id="8"/>
          <p:cNvSpPr txBox="true"/>
          <p:nvPr/>
        </p:nvSpPr>
        <p:spPr>
          <a:xfrm rot="0">
            <a:off x="7857012" y="2357061"/>
            <a:ext cx="8417978" cy="762001"/>
          </a:xfrm>
          <a:prstGeom prst="rect">
            <a:avLst/>
          </a:prstGeom>
        </p:spPr>
        <p:txBody>
          <a:bodyPr anchor="t" rtlCol="false" tIns="0" lIns="0" bIns="0" rIns="0">
            <a:spAutoFit/>
          </a:bodyPr>
          <a:lstStyle/>
          <a:p>
            <a:pPr algn="l">
              <a:lnSpc>
                <a:spcPts val="6299"/>
              </a:lnSpc>
            </a:pPr>
            <a:r>
              <a:rPr lang="en-US" sz="4499">
                <a:solidFill>
                  <a:srgbClr val="4F2422"/>
                </a:solidFill>
                <a:latin typeface="Bobby Jones"/>
                <a:ea typeface="Bobby Jones"/>
                <a:cs typeface="Bobby Jones"/>
                <a:sym typeface="Bobby Jones"/>
              </a:rPr>
              <a:t>Why are you here?</a:t>
            </a:r>
          </a:p>
        </p:txBody>
      </p:sp>
      <p:sp>
        <p:nvSpPr>
          <p:cNvPr name="TextBox 9" id="9"/>
          <p:cNvSpPr txBox="true"/>
          <p:nvPr/>
        </p:nvSpPr>
        <p:spPr>
          <a:xfrm rot="0">
            <a:off x="7857012" y="4633595"/>
            <a:ext cx="8417978" cy="762001"/>
          </a:xfrm>
          <a:prstGeom prst="rect">
            <a:avLst/>
          </a:prstGeom>
        </p:spPr>
        <p:txBody>
          <a:bodyPr anchor="t" rtlCol="false" tIns="0" lIns="0" bIns="0" rIns="0">
            <a:spAutoFit/>
          </a:bodyPr>
          <a:lstStyle/>
          <a:p>
            <a:pPr algn="l">
              <a:lnSpc>
                <a:spcPts val="6299"/>
              </a:lnSpc>
            </a:pPr>
            <a:r>
              <a:rPr lang="en-US" sz="4499">
                <a:solidFill>
                  <a:srgbClr val="4F2422"/>
                </a:solidFill>
                <a:latin typeface="Bobby Jones"/>
                <a:ea typeface="Bobby Jones"/>
                <a:cs typeface="Bobby Jones"/>
                <a:sym typeface="Bobby Jones"/>
              </a:rPr>
              <a:t>What do you want to learn?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1965195" y="2478654"/>
            <a:ext cx="4155948" cy="8229600"/>
          </a:xfrm>
          <a:custGeom>
            <a:avLst/>
            <a:gdLst/>
            <a:ahLst/>
            <a:cxnLst/>
            <a:rect r="r" b="b" t="t" l="l"/>
            <a:pathLst>
              <a:path h="8229600" w="4155948">
                <a:moveTo>
                  <a:pt x="0" y="0"/>
                </a:moveTo>
                <a:lnTo>
                  <a:pt x="4155948" y="0"/>
                </a:lnTo>
                <a:lnTo>
                  <a:pt x="4155948" y="8229600"/>
                </a:lnTo>
                <a:lnTo>
                  <a:pt x="0" y="8229600"/>
                </a:lnTo>
                <a:lnTo>
                  <a:pt x="0" y="0"/>
                </a:lnTo>
                <a:close/>
              </a:path>
            </a:pathLst>
          </a:custGeom>
          <a:blipFill>
            <a:blip r:embed="rId2"/>
            <a:stretch>
              <a:fillRect l="0" t="0" r="0" b="0"/>
            </a:stretch>
          </a:blipFill>
        </p:spPr>
      </p:sp>
      <p:sp>
        <p:nvSpPr>
          <p:cNvPr name="TextBox 6" id="6"/>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WHAT IS ADVOCACY</a:t>
            </a:r>
          </a:p>
        </p:txBody>
      </p:sp>
      <p:sp>
        <p:nvSpPr>
          <p:cNvPr name="TextBox 7" id="7"/>
          <p:cNvSpPr txBox="true"/>
          <p:nvPr/>
        </p:nvSpPr>
        <p:spPr>
          <a:xfrm rot="0">
            <a:off x="1028700" y="2176145"/>
            <a:ext cx="9589577" cy="629921"/>
          </a:xfrm>
          <a:prstGeom prst="rect">
            <a:avLst/>
          </a:prstGeom>
        </p:spPr>
        <p:txBody>
          <a:bodyPr anchor="t" rtlCol="false" tIns="0" lIns="0" bIns="0" rIns="0">
            <a:spAutoFit/>
          </a:bodyPr>
          <a:lstStyle/>
          <a:p>
            <a:pPr algn="l">
              <a:lnSpc>
                <a:spcPts val="5179"/>
              </a:lnSpc>
            </a:pPr>
            <a:r>
              <a:rPr lang="en-US" sz="3699" spc="44">
                <a:solidFill>
                  <a:srgbClr val="4F2422"/>
                </a:solidFill>
                <a:latin typeface="Nunito Sans Condensed"/>
                <a:ea typeface="Nunito Sans Condensed"/>
                <a:cs typeface="Nunito Sans Condensed"/>
                <a:sym typeface="Nunito Sans Condensed"/>
              </a:rPr>
              <a:t>The role of advocacy is to:</a:t>
            </a:r>
          </a:p>
        </p:txBody>
      </p:sp>
      <p:sp>
        <p:nvSpPr>
          <p:cNvPr name="TextBox 8" id="8"/>
          <p:cNvSpPr txBox="true"/>
          <p:nvPr/>
        </p:nvSpPr>
        <p:spPr>
          <a:xfrm rot="0">
            <a:off x="1028700" y="2919342"/>
            <a:ext cx="10241248" cy="1944371"/>
          </a:xfrm>
          <a:prstGeom prst="rect">
            <a:avLst/>
          </a:prstGeom>
        </p:spPr>
        <p:txBody>
          <a:bodyPr anchor="t" rtlCol="false" tIns="0" lIns="0" bIns="0" rIns="0">
            <a:spAutoFit/>
          </a:bodyPr>
          <a:lstStyle/>
          <a:p>
            <a:pPr algn="l" marL="798825" indent="-399412" lvl="1">
              <a:lnSpc>
                <a:spcPts val="5179"/>
              </a:lnSpc>
              <a:buFont typeface="Arial"/>
              <a:buChar char="•"/>
            </a:pPr>
            <a:r>
              <a:rPr lang="en-US" sz="3699" spc="44">
                <a:solidFill>
                  <a:srgbClr val="4F2422"/>
                </a:solidFill>
                <a:latin typeface="Nunito Sans Condensed"/>
                <a:ea typeface="Nunito Sans Condensed"/>
                <a:cs typeface="Nunito Sans Condensed"/>
                <a:sym typeface="Nunito Sans Condensed"/>
              </a:rPr>
              <a:t>Create a relationship with your elected represenative in local, state, and national districts</a:t>
            </a:r>
          </a:p>
        </p:txBody>
      </p:sp>
      <p:sp>
        <p:nvSpPr>
          <p:cNvPr name="TextBox 9" id="9"/>
          <p:cNvSpPr txBox="true"/>
          <p:nvPr/>
        </p:nvSpPr>
        <p:spPr>
          <a:xfrm rot="0">
            <a:off x="1028700" y="4830558"/>
            <a:ext cx="8891358" cy="1287146"/>
          </a:xfrm>
          <a:prstGeom prst="rect">
            <a:avLst/>
          </a:prstGeom>
        </p:spPr>
        <p:txBody>
          <a:bodyPr anchor="t" rtlCol="false" tIns="0" lIns="0" bIns="0" rIns="0">
            <a:spAutoFit/>
          </a:bodyPr>
          <a:lstStyle/>
          <a:p>
            <a:pPr algn="l" marL="798825" indent="-399412" lvl="1">
              <a:lnSpc>
                <a:spcPts val="5179"/>
              </a:lnSpc>
              <a:buFont typeface="Arial"/>
              <a:buChar char="•"/>
            </a:pPr>
            <a:r>
              <a:rPr lang="en-US" sz="3699" spc="44">
                <a:solidFill>
                  <a:srgbClr val="4F2422"/>
                </a:solidFill>
                <a:latin typeface="Nunito Sans Condensed"/>
                <a:ea typeface="Nunito Sans Condensed"/>
                <a:cs typeface="Nunito Sans Condensed"/>
                <a:sym typeface="Nunito Sans Condensed"/>
              </a:rPr>
              <a:t>STAND UP for those who voices might not be at the table</a:t>
            </a:r>
          </a:p>
        </p:txBody>
      </p:sp>
      <p:sp>
        <p:nvSpPr>
          <p:cNvPr name="TextBox 10" id="10"/>
          <p:cNvSpPr txBox="true"/>
          <p:nvPr/>
        </p:nvSpPr>
        <p:spPr>
          <a:xfrm rot="0">
            <a:off x="1028700" y="6260578"/>
            <a:ext cx="10241248" cy="1944371"/>
          </a:xfrm>
          <a:prstGeom prst="rect">
            <a:avLst/>
          </a:prstGeom>
        </p:spPr>
        <p:txBody>
          <a:bodyPr anchor="t" rtlCol="false" tIns="0" lIns="0" bIns="0" rIns="0">
            <a:spAutoFit/>
          </a:bodyPr>
          <a:lstStyle/>
          <a:p>
            <a:pPr algn="l" marL="798825" indent="-399412" lvl="1">
              <a:lnSpc>
                <a:spcPts val="5179"/>
              </a:lnSpc>
              <a:buFont typeface="Arial"/>
              <a:buChar char="•"/>
            </a:pPr>
            <a:r>
              <a:rPr lang="en-US" sz="3699" spc="44">
                <a:solidFill>
                  <a:srgbClr val="4F2422"/>
                </a:solidFill>
                <a:latin typeface="Nunito Sans Condensed"/>
                <a:ea typeface="Nunito Sans Condensed"/>
                <a:cs typeface="Nunito Sans Condensed"/>
                <a:sym typeface="Nunito Sans Condensed"/>
              </a:rPr>
              <a:t>Provide and avenue to express your opinons and passions to those who have been elected to serve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BDAD3"/>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955714" y="3576115"/>
            <a:ext cx="6409902" cy="6883116"/>
          </a:xfrm>
          <a:custGeom>
            <a:avLst/>
            <a:gdLst/>
            <a:ahLst/>
            <a:cxnLst/>
            <a:rect r="r" b="b" t="t" l="l"/>
            <a:pathLst>
              <a:path h="6883116" w="6409902">
                <a:moveTo>
                  <a:pt x="0" y="0"/>
                </a:moveTo>
                <a:lnTo>
                  <a:pt x="6409902" y="0"/>
                </a:lnTo>
                <a:lnTo>
                  <a:pt x="6409902" y="6883117"/>
                </a:lnTo>
                <a:lnTo>
                  <a:pt x="0" y="68831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WHy Legislative Advocacy</a:t>
            </a:r>
          </a:p>
        </p:txBody>
      </p:sp>
      <p:sp>
        <p:nvSpPr>
          <p:cNvPr name="TextBox 7" id="7"/>
          <p:cNvSpPr txBox="true"/>
          <p:nvPr/>
        </p:nvSpPr>
        <p:spPr>
          <a:xfrm rot="0">
            <a:off x="7857012" y="2366586"/>
            <a:ext cx="8417978" cy="679451"/>
          </a:xfrm>
          <a:prstGeom prst="rect">
            <a:avLst/>
          </a:prstGeom>
        </p:spPr>
        <p:txBody>
          <a:bodyPr anchor="t" rtlCol="false" tIns="0" lIns="0" bIns="0" rIns="0">
            <a:spAutoFit/>
          </a:bodyPr>
          <a:lstStyle/>
          <a:p>
            <a:pPr algn="l" marL="863593" indent="-431796" lvl="1">
              <a:lnSpc>
                <a:spcPts val="5599"/>
              </a:lnSpc>
              <a:buFont typeface="Arial"/>
              <a:buChar char="•"/>
            </a:pPr>
            <a:r>
              <a:rPr lang="en-US" sz="3999">
                <a:solidFill>
                  <a:srgbClr val="4F2422"/>
                </a:solidFill>
                <a:latin typeface="Bobby Jones"/>
                <a:ea typeface="Bobby Jones"/>
                <a:cs typeface="Bobby Jones"/>
                <a:sym typeface="Bobby Jones"/>
              </a:rPr>
              <a:t>A Good idea is not enough</a:t>
            </a:r>
          </a:p>
        </p:txBody>
      </p:sp>
      <p:sp>
        <p:nvSpPr>
          <p:cNvPr name="TextBox 8" id="8"/>
          <p:cNvSpPr txBox="true"/>
          <p:nvPr/>
        </p:nvSpPr>
        <p:spPr>
          <a:xfrm rot="0">
            <a:off x="7857012" y="3364518"/>
            <a:ext cx="8417978" cy="1384301"/>
          </a:xfrm>
          <a:prstGeom prst="rect">
            <a:avLst/>
          </a:prstGeom>
        </p:spPr>
        <p:txBody>
          <a:bodyPr anchor="t" rtlCol="false" tIns="0" lIns="0" bIns="0" rIns="0">
            <a:spAutoFit/>
          </a:bodyPr>
          <a:lstStyle/>
          <a:p>
            <a:pPr algn="l" marL="863593" indent="-431796" lvl="1">
              <a:lnSpc>
                <a:spcPts val="5599"/>
              </a:lnSpc>
              <a:buFont typeface="Arial"/>
              <a:buChar char="•"/>
            </a:pPr>
            <a:r>
              <a:rPr lang="en-US" sz="3999">
                <a:solidFill>
                  <a:srgbClr val="4F2422"/>
                </a:solidFill>
                <a:latin typeface="Bobby Jones"/>
                <a:ea typeface="Bobby Jones"/>
                <a:cs typeface="Bobby Jones"/>
                <a:sym typeface="Bobby Jones"/>
              </a:rPr>
              <a:t>Who are power brokers beholden to and responsible to in the end?</a:t>
            </a:r>
          </a:p>
        </p:txBody>
      </p:sp>
      <p:sp>
        <p:nvSpPr>
          <p:cNvPr name="TextBox 9" id="9"/>
          <p:cNvSpPr txBox="true"/>
          <p:nvPr/>
        </p:nvSpPr>
        <p:spPr>
          <a:xfrm rot="0">
            <a:off x="7857012" y="5067300"/>
            <a:ext cx="8417978" cy="679451"/>
          </a:xfrm>
          <a:prstGeom prst="rect">
            <a:avLst/>
          </a:prstGeom>
        </p:spPr>
        <p:txBody>
          <a:bodyPr anchor="t" rtlCol="false" tIns="0" lIns="0" bIns="0" rIns="0">
            <a:spAutoFit/>
          </a:bodyPr>
          <a:lstStyle/>
          <a:p>
            <a:pPr algn="l" marL="863593" indent="-431796" lvl="1">
              <a:lnSpc>
                <a:spcPts val="5599"/>
              </a:lnSpc>
              <a:buFont typeface="Arial"/>
              <a:buChar char="•"/>
            </a:pPr>
            <a:r>
              <a:rPr lang="en-US" sz="3999">
                <a:solidFill>
                  <a:srgbClr val="4F2422"/>
                </a:solidFill>
                <a:latin typeface="Bobby Jones"/>
                <a:ea typeface="Bobby Jones"/>
                <a:cs typeface="Bobby Jones"/>
                <a:sym typeface="Bobby Jones"/>
              </a:rPr>
              <a:t>It is our Responsibility as citizens</a:t>
            </a:r>
          </a:p>
        </p:txBody>
      </p:sp>
      <p:sp>
        <p:nvSpPr>
          <p:cNvPr name="TextBox 10" id="10"/>
          <p:cNvSpPr txBox="true"/>
          <p:nvPr/>
        </p:nvSpPr>
        <p:spPr>
          <a:xfrm rot="0">
            <a:off x="7857012" y="5927726"/>
            <a:ext cx="8417978" cy="679451"/>
          </a:xfrm>
          <a:prstGeom prst="rect">
            <a:avLst/>
          </a:prstGeom>
        </p:spPr>
        <p:txBody>
          <a:bodyPr anchor="t" rtlCol="false" tIns="0" lIns="0" bIns="0" rIns="0">
            <a:spAutoFit/>
          </a:bodyPr>
          <a:lstStyle/>
          <a:p>
            <a:pPr algn="l" marL="863593" indent="-431796" lvl="1">
              <a:lnSpc>
                <a:spcPts val="5599"/>
              </a:lnSpc>
              <a:buFont typeface="Arial"/>
              <a:buChar char="•"/>
            </a:pPr>
            <a:r>
              <a:rPr lang="en-US" sz="3999">
                <a:solidFill>
                  <a:srgbClr val="4F2422"/>
                </a:solidFill>
                <a:latin typeface="Bobby Jones"/>
                <a:ea typeface="Bobby Jones"/>
                <a:cs typeface="Bobby Jones"/>
                <a:sym typeface="Bobby Jones"/>
              </a:rPr>
              <a:t>DEMOCRACY begins with you!</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AECE1"/>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4209999" y="3725653"/>
            <a:ext cx="10032599" cy="7411583"/>
          </a:xfrm>
          <a:custGeom>
            <a:avLst/>
            <a:gdLst/>
            <a:ahLst/>
            <a:cxnLst/>
            <a:rect r="r" b="b" t="t" l="l"/>
            <a:pathLst>
              <a:path h="7411583" w="10032599">
                <a:moveTo>
                  <a:pt x="0" y="0"/>
                </a:moveTo>
                <a:lnTo>
                  <a:pt x="10032599" y="0"/>
                </a:lnTo>
                <a:lnTo>
                  <a:pt x="10032599" y="7411582"/>
                </a:lnTo>
                <a:lnTo>
                  <a:pt x="0" y="7411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659201" y="1789285"/>
            <a:ext cx="14969598" cy="3007975"/>
          </a:xfrm>
          <a:prstGeom prst="rect">
            <a:avLst/>
          </a:prstGeom>
        </p:spPr>
        <p:txBody>
          <a:bodyPr anchor="t" rtlCol="false" tIns="0" lIns="0" bIns="0" rIns="0">
            <a:spAutoFit/>
          </a:bodyPr>
          <a:lstStyle/>
          <a:p>
            <a:pPr algn="ctr">
              <a:lnSpc>
                <a:spcPts val="7981"/>
              </a:lnSpc>
            </a:pPr>
            <a:r>
              <a:rPr lang="en-US" sz="5700">
                <a:solidFill>
                  <a:srgbClr val="523434"/>
                </a:solidFill>
                <a:latin typeface="Bobby Jones"/>
                <a:ea typeface="Bobby Jones"/>
                <a:cs typeface="Bobby Jones"/>
                <a:sym typeface="Bobby Jones"/>
              </a:rPr>
              <a:t>Think about a moment in your life when you stood up for someone, or someone stood up for you?</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true" flipV="false" rot="0">
            <a:off x="-925723" y="5667542"/>
            <a:ext cx="7074853" cy="5491854"/>
          </a:xfrm>
          <a:custGeom>
            <a:avLst/>
            <a:gdLst/>
            <a:ahLst/>
            <a:cxnLst/>
            <a:rect r="r" b="b" t="t" l="l"/>
            <a:pathLst>
              <a:path h="5491854" w="7074853">
                <a:moveTo>
                  <a:pt x="7074852" y="0"/>
                </a:moveTo>
                <a:lnTo>
                  <a:pt x="0" y="0"/>
                </a:lnTo>
                <a:lnTo>
                  <a:pt x="0" y="5491854"/>
                </a:lnTo>
                <a:lnTo>
                  <a:pt x="7074852" y="5491854"/>
                </a:lnTo>
                <a:lnTo>
                  <a:pt x="7074852"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What DOes Policy Have to do with me?</a:t>
            </a:r>
          </a:p>
        </p:txBody>
      </p:sp>
      <p:sp>
        <p:nvSpPr>
          <p:cNvPr name="TextBox 7" id="7"/>
          <p:cNvSpPr txBox="true"/>
          <p:nvPr/>
        </p:nvSpPr>
        <p:spPr>
          <a:xfrm rot="0">
            <a:off x="1028700" y="2037693"/>
            <a:ext cx="15298897" cy="3063875"/>
          </a:xfrm>
          <a:prstGeom prst="rect">
            <a:avLst/>
          </a:prstGeom>
        </p:spPr>
        <p:txBody>
          <a:bodyPr anchor="t" rtlCol="false" tIns="0" lIns="0" bIns="0" rIns="0">
            <a:spAutoFit/>
          </a:bodyPr>
          <a:lstStyle/>
          <a:p>
            <a:pPr algn="l">
              <a:lnSpc>
                <a:spcPts val="4899"/>
              </a:lnSpc>
            </a:pPr>
            <a:r>
              <a:rPr lang="en-US" sz="3499" spc="41">
                <a:solidFill>
                  <a:srgbClr val="4F2422"/>
                </a:solidFill>
                <a:latin typeface="Nunito Sans Condensed"/>
                <a:ea typeface="Nunito Sans Condensed"/>
                <a:cs typeface="Nunito Sans Condensed"/>
                <a:sym typeface="Nunito Sans Condensed"/>
              </a:rPr>
              <a:t>In the morning, you drive to work on the freeway, stopping at a gas station to fill up. After work, you drive across a bridge to get to the state university, where you are taking general education courses. At the end of your day, you and your partner decide to eat a bite and walk in your neighborhood. At home after dinner, you shower before turning off the lights and getting some sleep.</a:t>
            </a:r>
          </a:p>
        </p:txBody>
      </p:sp>
      <p:sp>
        <p:nvSpPr>
          <p:cNvPr name="TextBox 8" id="8"/>
          <p:cNvSpPr txBox="true"/>
          <p:nvPr/>
        </p:nvSpPr>
        <p:spPr>
          <a:xfrm rot="0">
            <a:off x="5593127" y="5600867"/>
            <a:ext cx="11749534" cy="580390"/>
          </a:xfrm>
          <a:prstGeom prst="rect">
            <a:avLst/>
          </a:prstGeom>
        </p:spPr>
        <p:txBody>
          <a:bodyPr anchor="t" rtlCol="false" tIns="0" lIns="0" bIns="0" rIns="0">
            <a:spAutoFit/>
          </a:bodyPr>
          <a:lstStyle/>
          <a:p>
            <a:pPr algn="ctr">
              <a:lnSpc>
                <a:spcPts val="4759"/>
              </a:lnSpc>
            </a:pPr>
            <a:r>
              <a:rPr lang="en-US" sz="3399">
                <a:solidFill>
                  <a:srgbClr val="4F2422"/>
                </a:solidFill>
                <a:latin typeface="Canva Sans"/>
                <a:ea typeface="Canva Sans"/>
                <a:cs typeface="Canva Sans"/>
                <a:sym typeface="Canva Sans"/>
              </a:rPr>
              <a:t>Ponder the role of government in this hypothetical day?</a:t>
            </a:r>
            <a:r>
              <a:rPr lang="en-US" sz="3399">
                <a:solidFill>
                  <a:srgbClr val="4F2422"/>
                </a:solidFill>
                <a:latin typeface="Canva Sans"/>
                <a:ea typeface="Canva Sans"/>
                <a:cs typeface="Canva Sans"/>
                <a:sym typeface="Canva Sans"/>
              </a:rPr>
              <a:t> </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What is the Role of policy?</a:t>
            </a:r>
          </a:p>
        </p:txBody>
      </p:sp>
      <p:sp>
        <p:nvSpPr>
          <p:cNvPr name="TextBox 6" id="6"/>
          <p:cNvSpPr txBox="true"/>
          <p:nvPr/>
        </p:nvSpPr>
        <p:spPr>
          <a:xfrm rot="0">
            <a:off x="1374761" y="1874964"/>
            <a:ext cx="15165797" cy="5033645"/>
          </a:xfrm>
          <a:prstGeom prst="rect">
            <a:avLst/>
          </a:prstGeom>
        </p:spPr>
        <p:txBody>
          <a:bodyPr anchor="t" rtlCol="false" tIns="0" lIns="0" bIns="0" rIns="0">
            <a:spAutoFit/>
          </a:bodyPr>
          <a:lstStyle/>
          <a:p>
            <a:pPr algn="l" marL="690877" indent="-345439" lvl="1">
              <a:lnSpc>
                <a:spcPts val="4479"/>
              </a:lnSpc>
              <a:buFont typeface="Arial"/>
              <a:buChar char="•"/>
            </a:pPr>
            <a:r>
              <a:rPr lang="en-US" sz="3199" spc="38">
                <a:solidFill>
                  <a:srgbClr val="4F2422"/>
                </a:solidFill>
                <a:latin typeface="Nunito Sans Condensed"/>
                <a:ea typeface="Nunito Sans Condensed"/>
                <a:cs typeface="Nunito Sans Condensed"/>
                <a:sym typeface="Nunito Sans Condensed"/>
              </a:rPr>
              <a:t>Some ideas: Transportation infrastructure ― roads, freeways, public transit ― is built and maintained by governments. Gas, food and medicines are regulated for quality and authenticity by the Food and Drug Administration. </a:t>
            </a:r>
          </a:p>
          <a:p>
            <a:pPr algn="l" marL="690877" indent="-345439" lvl="1">
              <a:lnSpc>
                <a:spcPts val="4479"/>
              </a:lnSpc>
              <a:buFont typeface="Arial"/>
              <a:buChar char="•"/>
            </a:pPr>
            <a:r>
              <a:rPr lang="en-US" sz="3199" spc="38">
                <a:solidFill>
                  <a:srgbClr val="4F2422"/>
                </a:solidFill>
                <a:latin typeface="Nunito Sans Condensed"/>
                <a:ea typeface="Nunito Sans Condensed"/>
                <a:cs typeface="Nunito Sans Condensed"/>
                <a:sym typeface="Nunito Sans Condensed"/>
              </a:rPr>
              <a:t>Employers are accountable to certain legal standards of professional conduct. </a:t>
            </a:r>
          </a:p>
          <a:p>
            <a:pPr algn="l" marL="690877" indent="-345439" lvl="1">
              <a:lnSpc>
                <a:spcPts val="4479"/>
              </a:lnSpc>
              <a:buFont typeface="Arial"/>
              <a:buChar char="•"/>
            </a:pPr>
            <a:r>
              <a:rPr lang="en-US" sz="3199" spc="38">
                <a:solidFill>
                  <a:srgbClr val="4F2422"/>
                </a:solidFill>
                <a:latin typeface="Nunito Sans Condensed"/>
                <a:ea typeface="Nunito Sans Condensed"/>
                <a:cs typeface="Nunito Sans Condensed"/>
                <a:sym typeface="Nunito Sans Condensed"/>
              </a:rPr>
              <a:t>Schools, community colleges and state universities receive government funding. </a:t>
            </a:r>
          </a:p>
          <a:p>
            <a:pPr algn="l" marL="690877" indent="-345439" lvl="1">
              <a:lnSpc>
                <a:spcPts val="4479"/>
              </a:lnSpc>
              <a:buFont typeface="Arial"/>
              <a:buChar char="•"/>
            </a:pPr>
            <a:r>
              <a:rPr lang="en-US" sz="3199" spc="38">
                <a:solidFill>
                  <a:srgbClr val="4F2422"/>
                </a:solidFill>
                <a:latin typeface="Nunito Sans Condensed"/>
                <a:ea typeface="Nunito Sans Condensed"/>
                <a:cs typeface="Nunito Sans Condensed"/>
                <a:sym typeface="Nunito Sans Condensed"/>
              </a:rPr>
              <a:t>If we choose or can marry, we have access to special legal rights and privileges. </a:t>
            </a:r>
          </a:p>
          <a:p>
            <a:pPr algn="l" marL="690877" indent="-345439" lvl="1">
              <a:lnSpc>
                <a:spcPts val="4479"/>
              </a:lnSpc>
              <a:buFont typeface="Arial"/>
              <a:buChar char="•"/>
            </a:pPr>
            <a:r>
              <a:rPr lang="en-US" sz="3199" spc="38">
                <a:solidFill>
                  <a:srgbClr val="4F2422"/>
                </a:solidFill>
                <a:latin typeface="Nunito Sans Condensed"/>
                <a:ea typeface="Nunito Sans Condensed"/>
                <a:cs typeface="Nunito Sans Condensed"/>
                <a:sym typeface="Nunito Sans Condensed"/>
              </a:rPr>
              <a:t>Some of us are protected by the social safety net, which includes Medicaid, tax breaks and supplements to pay for food or housing. </a:t>
            </a:r>
          </a:p>
          <a:p>
            <a:pPr algn="l" marL="690877" indent="-345439" lvl="1">
              <a:lnSpc>
                <a:spcPts val="4479"/>
              </a:lnSpc>
              <a:buFont typeface="Arial"/>
              <a:buChar char="•"/>
            </a:pPr>
            <a:r>
              <a:rPr lang="en-US" sz="3199" spc="38">
                <a:solidFill>
                  <a:srgbClr val="4F2422"/>
                </a:solidFill>
                <a:latin typeface="Nunito Sans Condensed"/>
                <a:ea typeface="Nunito Sans Condensed"/>
                <a:cs typeface="Nunito Sans Condensed"/>
                <a:sym typeface="Nunito Sans Condensed"/>
              </a:rPr>
              <a:t>We may benefit from public utilities such as gas, water and electricity</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FAECE1"/>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659201" y="1694035"/>
            <a:ext cx="14969598" cy="3650614"/>
          </a:xfrm>
          <a:prstGeom prst="rect">
            <a:avLst/>
          </a:prstGeom>
        </p:spPr>
        <p:txBody>
          <a:bodyPr anchor="t" rtlCol="false" tIns="0" lIns="0" bIns="0" rIns="0">
            <a:spAutoFit/>
          </a:bodyPr>
          <a:lstStyle/>
          <a:p>
            <a:pPr algn="ctr">
              <a:lnSpc>
                <a:spcPts val="14560"/>
              </a:lnSpc>
            </a:pPr>
            <a:r>
              <a:rPr lang="en-US" sz="10400">
                <a:solidFill>
                  <a:srgbClr val="523434"/>
                </a:solidFill>
                <a:latin typeface="Bobby Jones"/>
                <a:ea typeface="Bobby Jones"/>
                <a:cs typeface="Bobby Jones"/>
                <a:sym typeface="Bobby Jones"/>
              </a:rPr>
              <a:t>How do I follow LEGISLATION?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BDAD3"/>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true" flipV="false" rot="0">
            <a:off x="4415416" y="5480972"/>
            <a:ext cx="9752061" cy="5717146"/>
          </a:xfrm>
          <a:custGeom>
            <a:avLst/>
            <a:gdLst/>
            <a:ahLst/>
            <a:cxnLst/>
            <a:rect r="r" b="b" t="t" l="l"/>
            <a:pathLst>
              <a:path h="5717146" w="9752061">
                <a:moveTo>
                  <a:pt x="9752060" y="0"/>
                </a:moveTo>
                <a:lnTo>
                  <a:pt x="0" y="0"/>
                </a:lnTo>
                <a:lnTo>
                  <a:pt x="0" y="5717146"/>
                </a:lnTo>
                <a:lnTo>
                  <a:pt x="9752060" y="5717146"/>
                </a:lnTo>
                <a:lnTo>
                  <a:pt x="975206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4935011" y="942975"/>
            <a:ext cx="8417978"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Who is LEAN?</a:t>
            </a:r>
          </a:p>
        </p:txBody>
      </p:sp>
      <p:sp>
        <p:nvSpPr>
          <p:cNvPr name="TextBox 7" id="7"/>
          <p:cNvSpPr txBox="true"/>
          <p:nvPr/>
        </p:nvSpPr>
        <p:spPr>
          <a:xfrm rot="0">
            <a:off x="2365106" y="2087048"/>
            <a:ext cx="14174547" cy="3166110"/>
          </a:xfrm>
          <a:prstGeom prst="rect">
            <a:avLst/>
          </a:prstGeom>
        </p:spPr>
        <p:txBody>
          <a:bodyPr anchor="t" rtlCol="false" tIns="0" lIns="0" bIns="0" rIns="0">
            <a:spAutoFit/>
          </a:bodyPr>
          <a:lstStyle/>
          <a:p>
            <a:pPr algn="ctr">
              <a:lnSpc>
                <a:spcPts val="5040"/>
              </a:lnSpc>
            </a:pPr>
            <a:r>
              <a:rPr lang="en-US" sz="3600" spc="43">
                <a:solidFill>
                  <a:srgbClr val="523434"/>
                </a:solidFill>
                <a:latin typeface="Nunito Sans Condensed"/>
                <a:ea typeface="Nunito Sans Condensed"/>
                <a:cs typeface="Nunito Sans Condensed"/>
                <a:sym typeface="Nunito Sans Condensed"/>
              </a:rPr>
              <a:t>Lutheran Engagement and Advocacy in Nevada advocates for the common good and promotes public policies that reflect the Christian values of peacemaking, hospitality to strangers, care for creation, and concern for people living in poverty and struggling with hunger and disease. We are part of the Grand Canyon Synod and Sierra Pacific Synods.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340303" y="3255219"/>
            <a:ext cx="8879721" cy="1206501"/>
          </a:xfrm>
          <a:prstGeom prst="rect">
            <a:avLst/>
          </a:prstGeom>
        </p:spPr>
        <p:txBody>
          <a:bodyPr anchor="t" rtlCol="false" tIns="0" lIns="0" bIns="0" rIns="0">
            <a:spAutoFit/>
          </a:bodyPr>
          <a:lstStyle/>
          <a:p>
            <a:pPr algn="l">
              <a:lnSpc>
                <a:spcPts val="4899"/>
              </a:lnSpc>
            </a:pPr>
            <a:r>
              <a:rPr lang="en-US" sz="3499" spc="41">
                <a:solidFill>
                  <a:srgbClr val="4F2422"/>
                </a:solidFill>
                <a:latin typeface="Nunito Sans Condensed"/>
                <a:ea typeface="Nunito Sans Condensed"/>
                <a:cs typeface="Nunito Sans Condensed"/>
                <a:sym typeface="Nunito Sans Condensed"/>
              </a:rPr>
              <a:t>Housing, Racial Justice, Criminal Justice, Voter Engegement, Creation Care, Immigration, and </a:t>
            </a:r>
          </a:p>
        </p:txBody>
      </p:sp>
      <p:sp>
        <p:nvSpPr>
          <p:cNvPr name="Freeform 6" id="6"/>
          <p:cNvSpPr/>
          <p:nvPr/>
        </p:nvSpPr>
        <p:spPr>
          <a:xfrm flipH="true" flipV="false" rot="0">
            <a:off x="8646563" y="3019548"/>
            <a:ext cx="9641437" cy="7472114"/>
          </a:xfrm>
          <a:custGeom>
            <a:avLst/>
            <a:gdLst/>
            <a:ahLst/>
            <a:cxnLst/>
            <a:rect r="r" b="b" t="t" l="l"/>
            <a:pathLst>
              <a:path h="7472114" w="9641437">
                <a:moveTo>
                  <a:pt x="9641437" y="0"/>
                </a:moveTo>
                <a:lnTo>
                  <a:pt x="0" y="0"/>
                </a:lnTo>
                <a:lnTo>
                  <a:pt x="0" y="7472114"/>
                </a:lnTo>
                <a:lnTo>
                  <a:pt x="9641437" y="7472114"/>
                </a:lnTo>
                <a:lnTo>
                  <a:pt x="9641437"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the 83rd Legislative Session</a:t>
            </a:r>
          </a:p>
        </p:txBody>
      </p:sp>
      <p:sp>
        <p:nvSpPr>
          <p:cNvPr name="TextBox 8" id="8"/>
          <p:cNvSpPr txBox="true"/>
          <p:nvPr/>
        </p:nvSpPr>
        <p:spPr>
          <a:xfrm rot="0">
            <a:off x="1340303" y="2378223"/>
            <a:ext cx="10813786" cy="662941"/>
          </a:xfrm>
          <a:prstGeom prst="rect">
            <a:avLst/>
          </a:prstGeom>
        </p:spPr>
        <p:txBody>
          <a:bodyPr anchor="t" rtlCol="false" tIns="0" lIns="0" bIns="0" rIns="0">
            <a:spAutoFit/>
          </a:bodyPr>
          <a:lstStyle/>
          <a:p>
            <a:pPr algn="l">
              <a:lnSpc>
                <a:spcPts val="5459"/>
              </a:lnSpc>
            </a:pPr>
            <a:r>
              <a:rPr lang="en-US" sz="3899">
                <a:solidFill>
                  <a:srgbClr val="4F2422"/>
                </a:solidFill>
                <a:latin typeface="Bobby Jones"/>
                <a:ea typeface="Bobby Jones"/>
                <a:cs typeface="Bobby Jones"/>
                <a:sym typeface="Bobby Jones"/>
              </a:rPr>
              <a:t>480+ Legislative Bills (Assembly &amp; Senate)</a:t>
            </a:r>
          </a:p>
        </p:txBody>
      </p:sp>
      <p:sp>
        <p:nvSpPr>
          <p:cNvPr name="TextBox 9" id="9"/>
          <p:cNvSpPr txBox="true"/>
          <p:nvPr/>
        </p:nvSpPr>
        <p:spPr>
          <a:xfrm rot="0">
            <a:off x="1340303" y="5578707"/>
            <a:ext cx="8241741" cy="2223771"/>
          </a:xfrm>
          <a:prstGeom prst="rect">
            <a:avLst/>
          </a:prstGeom>
        </p:spPr>
        <p:txBody>
          <a:bodyPr anchor="t" rtlCol="false" tIns="0" lIns="0" bIns="0" rIns="0">
            <a:spAutoFit/>
          </a:bodyPr>
          <a:lstStyle/>
          <a:p>
            <a:pPr algn="l">
              <a:lnSpc>
                <a:spcPts val="4479"/>
              </a:lnSpc>
            </a:pPr>
            <a:r>
              <a:rPr lang="en-US" sz="3199" spc="38">
                <a:solidFill>
                  <a:srgbClr val="4F2422"/>
                </a:solidFill>
                <a:latin typeface="Nunito Sans Condensed"/>
                <a:ea typeface="Nunito Sans Condensed"/>
                <a:cs typeface="Nunito Sans Condensed"/>
                <a:sym typeface="Nunito Sans Condensed"/>
              </a:rPr>
              <a:t>International Holocaust Remembrance Day</a:t>
            </a:r>
          </a:p>
          <a:p>
            <a:pPr algn="l">
              <a:lnSpc>
                <a:spcPts val="4479"/>
              </a:lnSpc>
            </a:pPr>
            <a:r>
              <a:rPr lang="en-US" sz="3199" spc="38">
                <a:solidFill>
                  <a:srgbClr val="4F2422"/>
                </a:solidFill>
                <a:latin typeface="Nunito Sans Condensed"/>
                <a:ea typeface="Nunito Sans Condensed"/>
                <a:cs typeface="Nunito Sans Condensed"/>
                <a:sym typeface="Nunito Sans Condensed"/>
              </a:rPr>
              <a:t>Dolores Huerta Day</a:t>
            </a:r>
          </a:p>
          <a:p>
            <a:pPr algn="l">
              <a:lnSpc>
                <a:spcPts val="4479"/>
              </a:lnSpc>
            </a:pPr>
            <a:r>
              <a:rPr lang="en-US" sz="3199" spc="38">
                <a:solidFill>
                  <a:srgbClr val="4F2422"/>
                </a:solidFill>
                <a:latin typeface="Nunito Sans Condensed"/>
                <a:ea typeface="Nunito Sans Condensed"/>
                <a:cs typeface="Nunito Sans Condensed"/>
                <a:sym typeface="Nunito Sans Condensed"/>
              </a:rPr>
              <a:t>Social Media</a:t>
            </a:r>
          </a:p>
          <a:p>
            <a:pPr algn="l">
              <a:lnSpc>
                <a:spcPts val="4479"/>
              </a:lnSpc>
            </a:pPr>
            <a:r>
              <a:rPr lang="en-US" sz="3199" spc="38">
                <a:solidFill>
                  <a:srgbClr val="4F2422"/>
                </a:solidFill>
                <a:latin typeface="Nunito Sans Condensed"/>
                <a:ea typeface="Nunito Sans Condensed"/>
                <a:cs typeface="Nunito Sans Condensed"/>
                <a:sym typeface="Nunito Sans Condensed"/>
              </a:rPr>
              <a:t>Wildlife Crossings</a:t>
            </a:r>
          </a:p>
        </p:txBody>
      </p:sp>
      <p:sp>
        <p:nvSpPr>
          <p:cNvPr name="TextBox 10" id="10"/>
          <p:cNvSpPr txBox="true"/>
          <p:nvPr/>
        </p:nvSpPr>
        <p:spPr>
          <a:xfrm rot="0">
            <a:off x="1340303" y="5004057"/>
            <a:ext cx="8417978" cy="490855"/>
          </a:xfrm>
          <a:prstGeom prst="rect">
            <a:avLst/>
          </a:prstGeom>
        </p:spPr>
        <p:txBody>
          <a:bodyPr anchor="t" rtlCol="false" tIns="0" lIns="0" bIns="0" rIns="0">
            <a:spAutoFit/>
          </a:bodyPr>
          <a:lstStyle/>
          <a:p>
            <a:pPr algn="l">
              <a:lnSpc>
                <a:spcPts val="3919"/>
              </a:lnSpc>
            </a:pPr>
            <a:r>
              <a:rPr lang="en-US" sz="2799">
                <a:solidFill>
                  <a:srgbClr val="4F2422"/>
                </a:solidFill>
                <a:latin typeface="Bobby Jones"/>
                <a:ea typeface="Bobby Jones"/>
                <a:cs typeface="Bobby Jones"/>
                <a:sym typeface="Bobby Jones"/>
              </a:rPr>
              <a:t>Bills INTRODUCED</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125460" y="801426"/>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HERE ARE THE BILLS to follow (ASSEMBLY)</a:t>
            </a:r>
          </a:p>
        </p:txBody>
      </p:sp>
      <p:sp>
        <p:nvSpPr>
          <p:cNvPr name="TextBox 6" id="6"/>
          <p:cNvSpPr txBox="true"/>
          <p:nvPr/>
        </p:nvSpPr>
        <p:spPr>
          <a:xfrm rot="0">
            <a:off x="1122915" y="1721937"/>
            <a:ext cx="16136385" cy="1019175"/>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AB 63: This would allow for wrongfully convicted people to get college tuition, medicare and housing assistance </a:t>
            </a:r>
          </a:p>
        </p:txBody>
      </p:sp>
      <p:sp>
        <p:nvSpPr>
          <p:cNvPr name="TextBox 7" id="7"/>
          <p:cNvSpPr txBox="true"/>
          <p:nvPr/>
        </p:nvSpPr>
        <p:spPr>
          <a:xfrm rot="0">
            <a:off x="1075808" y="2941138"/>
            <a:ext cx="16136385" cy="1019175"/>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AB65: This would establish safeguards for children whose parents face deportation. Those measures include access to legal, social and educational resources.</a:t>
            </a:r>
          </a:p>
        </p:txBody>
      </p:sp>
      <p:sp>
        <p:nvSpPr>
          <p:cNvPr name="TextBox 8" id="8"/>
          <p:cNvSpPr txBox="true"/>
          <p:nvPr/>
        </p:nvSpPr>
        <p:spPr>
          <a:xfrm rot="0">
            <a:off x="1122915" y="4095292"/>
            <a:ext cx="16136385" cy="1019175"/>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AB 67: This would establish the Nevada Baby Bonds Program and the Nevada Baby Bonds Trust Fund;</a:t>
            </a:r>
          </a:p>
        </p:txBody>
      </p:sp>
      <p:sp>
        <p:nvSpPr>
          <p:cNvPr name="TextBox 9" id="9"/>
          <p:cNvSpPr txBox="true"/>
          <p:nvPr/>
        </p:nvSpPr>
        <p:spPr>
          <a:xfrm rot="0">
            <a:off x="1122915" y="5249446"/>
            <a:ext cx="16136385" cy="495300"/>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AB 150: This would prohibit a person from harrasing and intimidating tribal judges</a:t>
            </a:r>
          </a:p>
        </p:txBody>
      </p:sp>
      <p:sp>
        <p:nvSpPr>
          <p:cNvPr name="TextBox 10" id="10"/>
          <p:cNvSpPr txBox="true"/>
          <p:nvPr/>
        </p:nvSpPr>
        <p:spPr>
          <a:xfrm rot="0">
            <a:off x="1122915" y="6012398"/>
            <a:ext cx="16089277" cy="495300"/>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AB 201: This would automaticly seal of certain eviction case court files under certain circumstances</a:t>
            </a:r>
          </a:p>
        </p:txBody>
      </p:sp>
      <p:sp>
        <p:nvSpPr>
          <p:cNvPr name="TextBox 11" id="11"/>
          <p:cNvSpPr txBox="true"/>
          <p:nvPr/>
        </p:nvSpPr>
        <p:spPr>
          <a:xfrm rot="0">
            <a:off x="1122915" y="6927183"/>
            <a:ext cx="16136385" cy="1019175"/>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AB 229: This would revise the deadline for mail in ballots to be post marked by the last day of early voting </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125460" y="801426"/>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HERE ARE THE BILLS to follow (SENATE)</a:t>
            </a:r>
          </a:p>
        </p:txBody>
      </p:sp>
      <p:sp>
        <p:nvSpPr>
          <p:cNvPr name="TextBox 6" id="6"/>
          <p:cNvSpPr txBox="true"/>
          <p:nvPr/>
        </p:nvSpPr>
        <p:spPr>
          <a:xfrm rot="0">
            <a:off x="1122915" y="1721937"/>
            <a:ext cx="16136385" cy="1019175"/>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SB14: This would prohibit anyone arrested for domestic violence to be allowed pretrial release on bail. </a:t>
            </a:r>
          </a:p>
        </p:txBody>
      </p:sp>
      <p:sp>
        <p:nvSpPr>
          <p:cNvPr name="TextBox 7" id="7"/>
          <p:cNvSpPr txBox="true"/>
          <p:nvPr/>
        </p:nvSpPr>
        <p:spPr>
          <a:xfrm rot="0">
            <a:off x="1122915" y="3023854"/>
            <a:ext cx="16136385" cy="1019175"/>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SB 103: This would revise the deadline for mail in ballots to be post marked by the last day of early voting </a:t>
            </a:r>
          </a:p>
        </p:txBody>
      </p:sp>
      <p:sp>
        <p:nvSpPr>
          <p:cNvPr name="TextBox 8" id="8"/>
          <p:cNvSpPr txBox="true"/>
          <p:nvPr/>
        </p:nvSpPr>
        <p:spPr>
          <a:xfrm rot="0">
            <a:off x="1122915" y="4328779"/>
            <a:ext cx="16136385" cy="1019175"/>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SB 112: This would probit particpation in higher education athletics by indivudlas not assigned at their birth</a:t>
            </a:r>
          </a:p>
        </p:txBody>
      </p:sp>
      <p:sp>
        <p:nvSpPr>
          <p:cNvPr name="TextBox 9" id="9"/>
          <p:cNvSpPr txBox="true"/>
          <p:nvPr/>
        </p:nvSpPr>
        <p:spPr>
          <a:xfrm rot="0">
            <a:off x="1122915" y="5510431"/>
            <a:ext cx="16136385" cy="495300"/>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SB 123: This would prohibits local governments from enacting rent control. (BDR 20-723)</a:t>
            </a:r>
          </a:p>
        </p:txBody>
      </p:sp>
      <p:sp>
        <p:nvSpPr>
          <p:cNvPr name="TextBox 10" id="10"/>
          <p:cNvSpPr txBox="true"/>
          <p:nvPr/>
        </p:nvSpPr>
        <p:spPr>
          <a:xfrm rot="0">
            <a:off x="1122915" y="6810684"/>
            <a:ext cx="16136385" cy="495300"/>
          </a:xfrm>
          <a:prstGeom prst="rect">
            <a:avLst/>
          </a:prstGeom>
        </p:spPr>
        <p:txBody>
          <a:bodyPr anchor="t" rtlCol="false" tIns="0" lIns="0" bIns="0" rIns="0">
            <a:spAutoFit/>
          </a:bodyPr>
          <a:lstStyle/>
          <a:p>
            <a:pPr algn="l" marL="647697" indent="-323848" lvl="1">
              <a:lnSpc>
                <a:spcPts val="4199"/>
              </a:lnSpc>
              <a:buFont typeface="Arial"/>
              <a:buChar char="•"/>
            </a:pPr>
            <a:r>
              <a:rPr lang="en-US" sz="2999">
                <a:solidFill>
                  <a:srgbClr val="4F2422"/>
                </a:solidFill>
                <a:latin typeface="Nunito Sans Condensed"/>
                <a:ea typeface="Nunito Sans Condensed"/>
                <a:cs typeface="Nunito Sans Condensed"/>
                <a:sym typeface="Nunito Sans Condensed"/>
              </a:rPr>
              <a:t>SB 171: This would shield and protect the transgender community. </a:t>
            </a:r>
          </a:p>
        </p:txBody>
      </p:sp>
    </p:spTree>
  </p:cSld>
  <p:clrMapOvr>
    <a:masterClrMapping/>
  </p:clrMapOvr>
</p:sld>
</file>

<file path=ppt/slides/slide13.xml><?xml version="1.0" encoding="utf-8"?>
<p:sld xmlns:p="http://schemas.openxmlformats.org/presentationml/2006/main" xmlns:a="http://schemas.openxmlformats.org/drawingml/2006/main">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Examples of Assemblymember PK O’NeilL</a:t>
            </a:r>
          </a:p>
        </p:txBody>
      </p:sp>
      <p:sp>
        <p:nvSpPr>
          <p:cNvPr name="TextBox 6" id="6"/>
          <p:cNvSpPr txBox="true"/>
          <p:nvPr/>
        </p:nvSpPr>
        <p:spPr>
          <a:xfrm rot="0">
            <a:off x="1028700" y="2324262"/>
            <a:ext cx="16230600" cy="537845"/>
          </a:xfrm>
          <a:prstGeom prst="rect">
            <a:avLst/>
          </a:prstGeom>
        </p:spPr>
        <p:txBody>
          <a:bodyPr anchor="t" rtlCol="false" tIns="0" lIns="0" bIns="0" rIns="0">
            <a:spAutoFit/>
          </a:bodyPr>
          <a:lstStyle/>
          <a:p>
            <a:pPr algn="l" marL="690881" indent="-345440" lvl="1">
              <a:lnSpc>
                <a:spcPts val="4480"/>
              </a:lnSpc>
              <a:buFont typeface="Arial"/>
              <a:buChar char="•"/>
            </a:pPr>
            <a:r>
              <a:rPr lang="en-US" sz="3200" spc="38">
                <a:solidFill>
                  <a:srgbClr val="4F2422"/>
                </a:solidFill>
                <a:latin typeface="Nunito Sans Condensed"/>
                <a:ea typeface="Nunito Sans Condensed"/>
                <a:cs typeface="Nunito Sans Condensed"/>
                <a:sym typeface="Nunito Sans Condensed"/>
              </a:rPr>
              <a:t>AB 229: Cosponsor</a:t>
            </a:r>
          </a:p>
        </p:txBody>
      </p:sp>
    </p:spTree>
  </p:cSld>
  <p:clrMapOvr>
    <a:masterClrMapping/>
  </p:clrMapOvr>
</p:sld>
</file>

<file path=ppt/slides/slide14.xml><?xml version="1.0" encoding="utf-8"?>
<p:sld xmlns:p="http://schemas.openxmlformats.org/presentationml/2006/main" xmlns:a="http://schemas.openxmlformats.org/drawingml/2006/main">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Examples of Assemblymember SELENA LA RUE HATCH</a:t>
            </a:r>
          </a:p>
        </p:txBody>
      </p:sp>
      <p:sp>
        <p:nvSpPr>
          <p:cNvPr name="TextBox 6" id="6"/>
          <p:cNvSpPr txBox="true"/>
          <p:nvPr/>
        </p:nvSpPr>
        <p:spPr>
          <a:xfrm rot="0">
            <a:off x="1028700" y="2324262"/>
            <a:ext cx="16230600" cy="537845"/>
          </a:xfrm>
          <a:prstGeom prst="rect">
            <a:avLst/>
          </a:prstGeom>
        </p:spPr>
        <p:txBody>
          <a:bodyPr anchor="t" rtlCol="false" tIns="0" lIns="0" bIns="0" rIns="0">
            <a:spAutoFit/>
          </a:bodyPr>
          <a:lstStyle/>
          <a:p>
            <a:pPr algn="l" marL="690881" indent="-345440" lvl="1">
              <a:lnSpc>
                <a:spcPts val="4480"/>
              </a:lnSpc>
              <a:buFont typeface="Arial"/>
              <a:buChar char="•"/>
            </a:pPr>
            <a:r>
              <a:rPr lang="en-US" sz="3200" spc="38">
                <a:solidFill>
                  <a:srgbClr val="4F2422"/>
                </a:solidFill>
                <a:latin typeface="Nunito Sans Condensed"/>
                <a:ea typeface="Nunito Sans Condensed"/>
                <a:cs typeface="Nunito Sans Condensed"/>
                <a:sym typeface="Nunito Sans Condensed"/>
              </a:rPr>
              <a:t>AB 179: Cosponsor </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Examples of Senator Robin Titus</a:t>
            </a:r>
          </a:p>
        </p:txBody>
      </p:sp>
      <p:sp>
        <p:nvSpPr>
          <p:cNvPr name="TextBox 6" id="6"/>
          <p:cNvSpPr txBox="true"/>
          <p:nvPr/>
        </p:nvSpPr>
        <p:spPr>
          <a:xfrm rot="0">
            <a:off x="1028700" y="2324262"/>
            <a:ext cx="16230600" cy="537845"/>
          </a:xfrm>
          <a:prstGeom prst="rect">
            <a:avLst/>
          </a:prstGeom>
        </p:spPr>
        <p:txBody>
          <a:bodyPr anchor="t" rtlCol="false" tIns="0" lIns="0" bIns="0" rIns="0">
            <a:spAutoFit/>
          </a:bodyPr>
          <a:lstStyle/>
          <a:p>
            <a:pPr algn="l" marL="690881" indent="-345440" lvl="1">
              <a:lnSpc>
                <a:spcPts val="4480"/>
              </a:lnSpc>
              <a:buFont typeface="Arial"/>
              <a:buChar char="•"/>
            </a:pPr>
            <a:r>
              <a:rPr lang="en-US" sz="3200" spc="38">
                <a:solidFill>
                  <a:srgbClr val="4F2422"/>
                </a:solidFill>
                <a:latin typeface="Nunito Sans Condensed"/>
                <a:ea typeface="Nunito Sans Condensed"/>
                <a:cs typeface="Nunito Sans Condensed"/>
                <a:sym typeface="Nunito Sans Condensed"/>
              </a:rPr>
              <a:t>SB 103 - Cosponsor</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EBDAD3"/>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2371584"/>
            <a:ext cx="16230600" cy="3916046"/>
          </a:xfrm>
          <a:prstGeom prst="rect">
            <a:avLst/>
          </a:prstGeom>
        </p:spPr>
        <p:txBody>
          <a:bodyPr anchor="t" rtlCol="false" tIns="0" lIns="0" bIns="0" rIns="0">
            <a:spAutoFit/>
          </a:bodyPr>
          <a:lstStyle/>
          <a:p>
            <a:pPr algn="l" marL="798825" indent="-399412" lvl="1">
              <a:lnSpc>
                <a:spcPts val="5179"/>
              </a:lnSpc>
              <a:buFont typeface="Arial"/>
              <a:buChar char="•"/>
            </a:pPr>
            <a:r>
              <a:rPr lang="en-US" sz="3699" spc="44">
                <a:solidFill>
                  <a:srgbClr val="523434"/>
                </a:solidFill>
                <a:latin typeface="Nunito Sans Condensed"/>
                <a:ea typeface="Nunito Sans Condensed"/>
                <a:cs typeface="Nunito Sans Condensed"/>
                <a:sym typeface="Nunito Sans Condensed"/>
              </a:rPr>
              <a:t>Lead the meeting </a:t>
            </a:r>
          </a:p>
          <a:p>
            <a:pPr algn="l" marL="798825" indent="-399412" lvl="1">
              <a:lnSpc>
                <a:spcPts val="5179"/>
              </a:lnSpc>
              <a:buFont typeface="Arial"/>
              <a:buChar char="•"/>
            </a:pPr>
            <a:r>
              <a:rPr lang="en-US" sz="3699" spc="44">
                <a:solidFill>
                  <a:srgbClr val="523434"/>
                </a:solidFill>
                <a:latin typeface="Nunito Sans Condensed"/>
                <a:ea typeface="Nunito Sans Condensed"/>
                <a:cs typeface="Nunito Sans Condensed"/>
                <a:sym typeface="Nunito Sans Condensed"/>
              </a:rPr>
              <a:t>Thank the legislator or legislative assistant for meeting with you. Thank you for taking the time to meet with me today. </a:t>
            </a:r>
          </a:p>
          <a:p>
            <a:pPr algn="l">
              <a:lnSpc>
                <a:spcPts val="5179"/>
              </a:lnSpc>
            </a:pPr>
            <a:r>
              <a:rPr lang="en-US" sz="3699" spc="44">
                <a:solidFill>
                  <a:srgbClr val="523434"/>
                </a:solidFill>
                <a:latin typeface="Nunito Sans Condensed"/>
                <a:ea typeface="Nunito Sans Condensed"/>
                <a:cs typeface="Nunito Sans Condensed"/>
                <a:sym typeface="Nunito Sans Condensed"/>
              </a:rPr>
              <a:t>    • Introduce yourself and, if applicable, the organization you  are representing. </a:t>
            </a:r>
          </a:p>
          <a:p>
            <a:pPr algn="l" marL="798825" indent="-399412" lvl="1">
              <a:lnSpc>
                <a:spcPts val="5179"/>
              </a:lnSpc>
              <a:buFont typeface="Arial"/>
              <a:buChar char="•"/>
            </a:pPr>
            <a:r>
              <a:rPr lang="en-US" sz="3699" spc="44">
                <a:solidFill>
                  <a:srgbClr val="523434"/>
                </a:solidFill>
                <a:latin typeface="Nunito Sans Condensed"/>
                <a:ea typeface="Nunito Sans Condensed"/>
                <a:cs typeface="Nunito Sans Condensed"/>
                <a:sym typeface="Nunito Sans Condensed"/>
              </a:rPr>
              <a:t>Hi! My name is [name] and I am a here to advocate on behalf of Lutherans in Nevada....</a:t>
            </a:r>
          </a:p>
        </p:txBody>
      </p:sp>
      <p:sp>
        <p:nvSpPr>
          <p:cNvPr name="TextBox 6" id="6"/>
          <p:cNvSpPr txBox="true"/>
          <p:nvPr/>
        </p:nvSpPr>
        <p:spPr>
          <a:xfrm rot="0">
            <a:off x="3125460" y="942975"/>
            <a:ext cx="12037079"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Advocate to Legislator</a:t>
            </a:r>
          </a:p>
        </p:txBody>
      </p:sp>
    </p:spTree>
  </p:cSld>
  <p:clrMapOvr>
    <a:masterClrMapping/>
  </p:clrMapOvr>
</p:sld>
</file>

<file path=ppt/slides/slide17.xml><?xml version="1.0" encoding="utf-8"?>
<p:sld xmlns:p="http://schemas.openxmlformats.org/presentationml/2006/main" xmlns:a="http://schemas.openxmlformats.org/drawingml/2006/main">
  <p:cSld>
    <p:bg>
      <p:bgPr>
        <a:solidFill>
          <a:srgbClr val="EBDAD3"/>
        </a:solidFill>
      </p:bgPr>
    </p:bg>
    <p:spTree>
      <p:nvGrpSpPr>
        <p:cNvPr id="1" name=""/>
        <p:cNvGrpSpPr/>
        <p:nvPr/>
      </p:nvGrpSpPr>
      <p:grpSpPr>
        <a:xfrm>
          <a:off x="0" y="0"/>
          <a:ext cx="0" cy="0"/>
          <a:chOff x="0" y="0"/>
          <a:chExt cx="0" cy="0"/>
        </a:xfrm>
      </p:grpSpPr>
      <p:sp>
        <p:nvSpPr>
          <p:cNvPr name="TextBox 2" id="2"/>
          <p:cNvSpPr txBox="true"/>
          <p:nvPr/>
        </p:nvSpPr>
        <p:spPr>
          <a:xfrm rot="0">
            <a:off x="1028700" y="2158623"/>
            <a:ext cx="16230600" cy="7684135"/>
          </a:xfrm>
          <a:prstGeom prst="rect">
            <a:avLst/>
          </a:prstGeom>
        </p:spPr>
        <p:txBody>
          <a:bodyPr anchor="t" rtlCol="false" tIns="0" lIns="0" bIns="0" rIns="0">
            <a:spAutoFit/>
          </a:bodyPr>
          <a:lstStyle/>
          <a:p>
            <a:pPr algn="l" marL="734056" indent="-367028" lvl="1">
              <a:lnSpc>
                <a:spcPts val="4759"/>
              </a:lnSpc>
              <a:buFont typeface="Arial"/>
              <a:buChar char="•"/>
            </a:pPr>
            <a:r>
              <a:rPr lang="en-US" sz="3399" spc="40">
                <a:solidFill>
                  <a:srgbClr val="523434"/>
                </a:solidFill>
                <a:latin typeface="Nunito Sans Condensed"/>
                <a:ea typeface="Nunito Sans Condensed"/>
                <a:cs typeface="Nunito Sans Condensed"/>
                <a:sym typeface="Nunito Sans Condensed"/>
              </a:rPr>
              <a:t> Briefly share about yourself. Share if you live in the legislator’s district, if you have volunteered with the office, what your role is at your organization, or if you have anything else you think they should know about you. I am a constituent of your district, and I work as a direct support professional supporting people with disabilities. </a:t>
            </a:r>
          </a:p>
          <a:p>
            <a:pPr algn="l" marL="734056" indent="-367028" lvl="1">
              <a:lnSpc>
                <a:spcPts val="4759"/>
              </a:lnSpc>
              <a:buFont typeface="Arial"/>
              <a:buChar char="•"/>
            </a:pPr>
            <a:r>
              <a:rPr lang="en-US" sz="3399" spc="40">
                <a:solidFill>
                  <a:srgbClr val="523434"/>
                </a:solidFill>
                <a:latin typeface="Nunito Sans Condensed"/>
                <a:ea typeface="Nunito Sans Condensed"/>
                <a:cs typeface="Nunito Sans Condensed"/>
                <a:sym typeface="Nunito Sans Condensed"/>
              </a:rPr>
              <a:t>Briefly explain why you are meeting with them. If you are meeting with them to talk about proposed legislation, identify the House File (HF) or Senate File (SF) number, and clearly state your position on the proposed legislation. Take a few minutes to share three to four reasons why you support or oppose it. Make it persuasive! Sharing about how proposed legislation impacts you can be very impactful. Use simple, clear language. Avoid using acronyms or words that others outside of your profession may not know. I am here today in support/opposition to HF/SF XXXX. I support/oppose this because... It will have this impact on me... </a:t>
            </a:r>
          </a:p>
          <a:p>
            <a:pPr algn="l">
              <a:lnSpc>
                <a:spcPts val="3919"/>
              </a:lnSpc>
            </a:pPr>
          </a:p>
        </p:txBody>
      </p:sp>
      <p:sp>
        <p:nvSpPr>
          <p:cNvPr name="TextBox 3" id="3"/>
          <p:cNvSpPr txBox="true"/>
          <p:nvPr/>
        </p:nvSpPr>
        <p:spPr>
          <a:xfrm rot="0">
            <a:off x="3125460" y="942975"/>
            <a:ext cx="12037079"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Advocate to Legislator (CONT.)</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BDAD3"/>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955714" y="3576115"/>
            <a:ext cx="6409902" cy="6883116"/>
          </a:xfrm>
          <a:custGeom>
            <a:avLst/>
            <a:gdLst/>
            <a:ahLst/>
            <a:cxnLst/>
            <a:rect r="r" b="b" t="t" l="l"/>
            <a:pathLst>
              <a:path h="6883116" w="6409902">
                <a:moveTo>
                  <a:pt x="0" y="0"/>
                </a:moveTo>
                <a:lnTo>
                  <a:pt x="6409902" y="0"/>
                </a:lnTo>
                <a:lnTo>
                  <a:pt x="6409902" y="6883117"/>
                </a:lnTo>
                <a:lnTo>
                  <a:pt x="0" y="68831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Things to Remember when Meeting your Legislator</a:t>
            </a:r>
          </a:p>
        </p:txBody>
      </p:sp>
      <p:sp>
        <p:nvSpPr>
          <p:cNvPr name="TextBox 7" id="7"/>
          <p:cNvSpPr txBox="true"/>
          <p:nvPr/>
        </p:nvSpPr>
        <p:spPr>
          <a:xfrm rot="0">
            <a:off x="7857012" y="2376111"/>
            <a:ext cx="8417978" cy="530860"/>
          </a:xfrm>
          <a:prstGeom prst="rect">
            <a:avLst/>
          </a:prstGeom>
        </p:spPr>
        <p:txBody>
          <a:bodyPr anchor="t" rtlCol="false" tIns="0" lIns="0" bIns="0" rIns="0">
            <a:spAutoFit/>
          </a:bodyPr>
          <a:lstStyle/>
          <a:p>
            <a:pPr algn="l">
              <a:lnSpc>
                <a:spcPts val="4339"/>
              </a:lnSpc>
            </a:pPr>
            <a:r>
              <a:rPr lang="en-US" sz="3099">
                <a:solidFill>
                  <a:srgbClr val="4F2422"/>
                </a:solidFill>
                <a:latin typeface="Bobby Jones"/>
                <a:ea typeface="Bobby Jones"/>
                <a:cs typeface="Bobby Jones"/>
                <a:sym typeface="Bobby Jones"/>
              </a:rPr>
              <a:t>Visits are often short, 10-15 mins</a:t>
            </a:r>
          </a:p>
        </p:txBody>
      </p:sp>
      <p:sp>
        <p:nvSpPr>
          <p:cNvPr name="TextBox 8" id="8"/>
          <p:cNvSpPr txBox="true"/>
          <p:nvPr/>
        </p:nvSpPr>
        <p:spPr>
          <a:xfrm rot="0">
            <a:off x="7857012" y="4182160"/>
            <a:ext cx="8417978" cy="490855"/>
          </a:xfrm>
          <a:prstGeom prst="rect">
            <a:avLst/>
          </a:prstGeom>
        </p:spPr>
        <p:txBody>
          <a:bodyPr anchor="t" rtlCol="false" tIns="0" lIns="0" bIns="0" rIns="0">
            <a:spAutoFit/>
          </a:bodyPr>
          <a:lstStyle/>
          <a:p>
            <a:pPr algn="l">
              <a:lnSpc>
                <a:spcPts val="3919"/>
              </a:lnSpc>
            </a:pPr>
            <a:r>
              <a:rPr lang="en-US" sz="2799">
                <a:solidFill>
                  <a:srgbClr val="4F2422"/>
                </a:solidFill>
                <a:latin typeface="Bobby Jones"/>
                <a:ea typeface="Bobby Jones"/>
                <a:cs typeface="Bobby Jones"/>
                <a:sym typeface="Bobby Jones"/>
              </a:rPr>
              <a:t>Leave time for the policymaker to ask question</a:t>
            </a:r>
          </a:p>
        </p:txBody>
      </p:sp>
      <p:sp>
        <p:nvSpPr>
          <p:cNvPr name="TextBox 9" id="9"/>
          <p:cNvSpPr txBox="true"/>
          <p:nvPr/>
        </p:nvSpPr>
        <p:spPr>
          <a:xfrm rot="0">
            <a:off x="7857012" y="3010585"/>
            <a:ext cx="8417978" cy="986155"/>
          </a:xfrm>
          <a:prstGeom prst="rect">
            <a:avLst/>
          </a:prstGeom>
        </p:spPr>
        <p:txBody>
          <a:bodyPr anchor="t" rtlCol="false" tIns="0" lIns="0" bIns="0" rIns="0">
            <a:spAutoFit/>
          </a:bodyPr>
          <a:lstStyle/>
          <a:p>
            <a:pPr algn="l">
              <a:lnSpc>
                <a:spcPts val="3919"/>
              </a:lnSpc>
            </a:pPr>
            <a:r>
              <a:rPr lang="en-US" sz="2799">
                <a:solidFill>
                  <a:srgbClr val="4F2422"/>
                </a:solidFill>
                <a:latin typeface="Bobby Jones"/>
                <a:ea typeface="Bobby Jones"/>
                <a:cs typeface="Bobby Jones"/>
                <a:sym typeface="Bobby Jones"/>
              </a:rPr>
              <a:t>Have an outline of who will lead the meeting and who will speak about what and when</a:t>
            </a:r>
          </a:p>
        </p:txBody>
      </p:sp>
      <p:sp>
        <p:nvSpPr>
          <p:cNvPr name="TextBox 10" id="10"/>
          <p:cNvSpPr txBox="true"/>
          <p:nvPr/>
        </p:nvSpPr>
        <p:spPr>
          <a:xfrm rot="0">
            <a:off x="7857012" y="4853990"/>
            <a:ext cx="8417978" cy="490855"/>
          </a:xfrm>
          <a:prstGeom prst="rect">
            <a:avLst/>
          </a:prstGeom>
        </p:spPr>
        <p:txBody>
          <a:bodyPr anchor="t" rtlCol="false" tIns="0" lIns="0" bIns="0" rIns="0">
            <a:spAutoFit/>
          </a:bodyPr>
          <a:lstStyle/>
          <a:p>
            <a:pPr algn="l">
              <a:lnSpc>
                <a:spcPts val="3919"/>
              </a:lnSpc>
            </a:pPr>
            <a:r>
              <a:rPr lang="en-US" sz="2799">
                <a:solidFill>
                  <a:srgbClr val="4F2422"/>
                </a:solidFill>
                <a:latin typeface="Bobby Jones"/>
                <a:ea typeface="Bobby Jones"/>
                <a:cs typeface="Bobby Jones"/>
                <a:sym typeface="Bobby Jones"/>
              </a:rPr>
              <a:t>IF you get anxious, remember you are NOT alone</a:t>
            </a:r>
          </a:p>
        </p:txBody>
      </p:sp>
      <p:sp>
        <p:nvSpPr>
          <p:cNvPr name="TextBox 11" id="11"/>
          <p:cNvSpPr txBox="true"/>
          <p:nvPr/>
        </p:nvSpPr>
        <p:spPr>
          <a:xfrm rot="0">
            <a:off x="7857012" y="5525820"/>
            <a:ext cx="8417978" cy="490855"/>
          </a:xfrm>
          <a:prstGeom prst="rect">
            <a:avLst/>
          </a:prstGeom>
        </p:spPr>
        <p:txBody>
          <a:bodyPr anchor="t" rtlCol="false" tIns="0" lIns="0" bIns="0" rIns="0">
            <a:spAutoFit/>
          </a:bodyPr>
          <a:lstStyle/>
          <a:p>
            <a:pPr algn="l">
              <a:lnSpc>
                <a:spcPts val="3919"/>
              </a:lnSpc>
            </a:pPr>
            <a:r>
              <a:rPr lang="en-US" sz="2799">
                <a:solidFill>
                  <a:srgbClr val="4F2422"/>
                </a:solidFill>
                <a:latin typeface="Bobby Jones"/>
                <a:ea typeface="Bobby Jones"/>
                <a:cs typeface="Bobby Jones"/>
                <a:sym typeface="Bobby Jones"/>
              </a:rPr>
              <a:t>Representatives are people just like us!</a:t>
            </a:r>
          </a:p>
        </p:txBody>
      </p:sp>
      <p:sp>
        <p:nvSpPr>
          <p:cNvPr name="TextBox 12" id="12"/>
          <p:cNvSpPr txBox="true"/>
          <p:nvPr/>
        </p:nvSpPr>
        <p:spPr>
          <a:xfrm rot="0">
            <a:off x="7857012" y="6264477"/>
            <a:ext cx="8417978" cy="490855"/>
          </a:xfrm>
          <a:prstGeom prst="rect">
            <a:avLst/>
          </a:prstGeom>
        </p:spPr>
        <p:txBody>
          <a:bodyPr anchor="t" rtlCol="false" tIns="0" lIns="0" bIns="0" rIns="0">
            <a:spAutoFit/>
          </a:bodyPr>
          <a:lstStyle/>
          <a:p>
            <a:pPr algn="l">
              <a:lnSpc>
                <a:spcPts val="3919"/>
              </a:lnSpc>
            </a:pPr>
            <a:r>
              <a:rPr lang="en-US" sz="2799">
                <a:solidFill>
                  <a:srgbClr val="4F2422"/>
                </a:solidFill>
                <a:latin typeface="Bobby Jones"/>
                <a:ea typeface="Bobby Jones"/>
                <a:cs typeface="Bobby Jones"/>
                <a:sym typeface="Bobby Jones"/>
              </a:rPr>
              <a:t>Be Polite! Find common ground</a:t>
            </a:r>
          </a:p>
        </p:txBody>
      </p:sp>
      <p:sp>
        <p:nvSpPr>
          <p:cNvPr name="TextBox 13" id="13"/>
          <p:cNvSpPr txBox="true"/>
          <p:nvPr/>
        </p:nvSpPr>
        <p:spPr>
          <a:xfrm rot="0">
            <a:off x="7857012" y="7305635"/>
            <a:ext cx="8417978" cy="490855"/>
          </a:xfrm>
          <a:prstGeom prst="rect">
            <a:avLst/>
          </a:prstGeom>
        </p:spPr>
        <p:txBody>
          <a:bodyPr anchor="t" rtlCol="false" tIns="0" lIns="0" bIns="0" rIns="0">
            <a:spAutoFit/>
          </a:bodyPr>
          <a:lstStyle/>
          <a:p>
            <a:pPr algn="l">
              <a:lnSpc>
                <a:spcPts val="3919"/>
              </a:lnSpc>
            </a:pPr>
            <a:r>
              <a:rPr lang="en-US" sz="2799">
                <a:solidFill>
                  <a:srgbClr val="4F2422"/>
                </a:solidFill>
                <a:latin typeface="Bobby Jones"/>
                <a:ea typeface="Bobby Jones"/>
                <a:cs typeface="Bobby Jones"/>
                <a:sym typeface="Bobby Jones"/>
              </a:rPr>
              <a:t>YOU ARE BUILDING A RELATIONSHIP</a:t>
            </a:r>
          </a:p>
        </p:txBody>
      </p:sp>
    </p:spTree>
  </p:cSld>
  <p:clrMapOvr>
    <a:masterClrMapping/>
  </p:clrMapOvr>
</p:sld>
</file>

<file path=ppt/slides/slide19.xml><?xml version="1.0" encoding="utf-8"?>
<p:sld xmlns:p="http://schemas.openxmlformats.org/presentationml/2006/main" xmlns:a="http://schemas.openxmlformats.org/drawingml/2006/main">
  <p:cSld>
    <p:bg>
      <p:bgPr>
        <a:solidFill>
          <a:srgbClr val="EBDAD3"/>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SHARE YOUR STORY</a:t>
            </a:r>
          </a:p>
        </p:txBody>
      </p:sp>
      <p:sp>
        <p:nvSpPr>
          <p:cNvPr name="TextBox 6" id="6"/>
          <p:cNvSpPr txBox="true"/>
          <p:nvPr/>
        </p:nvSpPr>
        <p:spPr>
          <a:xfrm rot="0">
            <a:off x="1028700" y="2371070"/>
            <a:ext cx="16256301" cy="1889761"/>
          </a:xfrm>
          <a:prstGeom prst="rect">
            <a:avLst/>
          </a:prstGeom>
        </p:spPr>
        <p:txBody>
          <a:bodyPr anchor="t" rtlCol="false" tIns="0" lIns="0" bIns="0" rIns="0">
            <a:spAutoFit/>
          </a:bodyPr>
          <a:lstStyle/>
          <a:p>
            <a:pPr algn="l" marL="777235" indent="-388618" lvl="1">
              <a:lnSpc>
                <a:spcPts val="5039"/>
              </a:lnSpc>
              <a:buFont typeface="Arial"/>
              <a:buChar char="•"/>
            </a:pPr>
            <a:r>
              <a:rPr lang="en-US" sz="3599" spc="43">
                <a:solidFill>
                  <a:srgbClr val="523434"/>
                </a:solidFill>
                <a:latin typeface="Nunito Sans Condensed"/>
                <a:ea typeface="Nunito Sans Condensed"/>
                <a:cs typeface="Nunito Sans Condensed"/>
                <a:sym typeface="Nunito Sans Condensed"/>
              </a:rPr>
              <a:t>Stories are powerful bridge builders between people. Your stories matter, whether from your own life, your faith community, your school, your friends or even people you value but may not know well.</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BDAD3"/>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417603" y="2684550"/>
            <a:ext cx="4626576" cy="8116800"/>
          </a:xfrm>
          <a:custGeom>
            <a:avLst/>
            <a:gdLst/>
            <a:ahLst/>
            <a:cxnLst/>
            <a:rect r="r" b="b" t="t" l="l"/>
            <a:pathLst>
              <a:path h="8116800" w="4626576">
                <a:moveTo>
                  <a:pt x="0" y="0"/>
                </a:moveTo>
                <a:lnTo>
                  <a:pt x="4626576" y="0"/>
                </a:lnTo>
                <a:lnTo>
                  <a:pt x="4626576" y="8116800"/>
                </a:lnTo>
                <a:lnTo>
                  <a:pt x="0" y="8116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125460" y="941070"/>
            <a:ext cx="12037079"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SHARE YOUR STORY</a:t>
            </a:r>
          </a:p>
        </p:txBody>
      </p:sp>
      <p:sp>
        <p:nvSpPr>
          <p:cNvPr name="TextBox 7" id="7"/>
          <p:cNvSpPr txBox="true"/>
          <p:nvPr/>
        </p:nvSpPr>
        <p:spPr>
          <a:xfrm rot="0">
            <a:off x="6696410" y="2342495"/>
            <a:ext cx="10588591" cy="854076"/>
          </a:xfrm>
          <a:prstGeom prst="rect">
            <a:avLst/>
          </a:prstGeom>
        </p:spPr>
        <p:txBody>
          <a:bodyPr anchor="t" rtlCol="false" tIns="0" lIns="0" bIns="0" rIns="0">
            <a:spAutoFit/>
          </a:bodyPr>
          <a:lstStyle/>
          <a:p>
            <a:pPr algn="l">
              <a:lnSpc>
                <a:spcPts val="6999"/>
              </a:lnSpc>
            </a:pPr>
            <a:r>
              <a:rPr lang="en-US" sz="4999" spc="59">
                <a:solidFill>
                  <a:srgbClr val="523434"/>
                </a:solidFill>
                <a:latin typeface="Nunito Sans Condensed"/>
                <a:ea typeface="Nunito Sans Condensed"/>
                <a:cs typeface="Nunito Sans Condensed"/>
                <a:sym typeface="Nunito Sans Condensed"/>
              </a:rPr>
              <a:t>ME: Who am I, and why am I here?</a:t>
            </a:r>
          </a:p>
        </p:txBody>
      </p:sp>
      <p:sp>
        <p:nvSpPr>
          <p:cNvPr name="TextBox 8" id="8"/>
          <p:cNvSpPr txBox="true"/>
          <p:nvPr/>
        </p:nvSpPr>
        <p:spPr>
          <a:xfrm rot="0">
            <a:off x="6670709" y="3872846"/>
            <a:ext cx="10588591" cy="854076"/>
          </a:xfrm>
          <a:prstGeom prst="rect">
            <a:avLst/>
          </a:prstGeom>
        </p:spPr>
        <p:txBody>
          <a:bodyPr anchor="t" rtlCol="false" tIns="0" lIns="0" bIns="0" rIns="0">
            <a:spAutoFit/>
          </a:bodyPr>
          <a:lstStyle/>
          <a:p>
            <a:pPr algn="l">
              <a:lnSpc>
                <a:spcPts val="6999"/>
              </a:lnSpc>
            </a:pPr>
            <a:r>
              <a:rPr lang="en-US" sz="4999" spc="59">
                <a:solidFill>
                  <a:srgbClr val="523434"/>
                </a:solidFill>
                <a:latin typeface="Nunito Sans Condensed"/>
                <a:ea typeface="Nunito Sans Condensed"/>
                <a:cs typeface="Nunito Sans Condensed"/>
                <a:sym typeface="Nunito Sans Condensed"/>
              </a:rPr>
              <a:t>YOU: What do I want you to do?</a:t>
            </a:r>
          </a:p>
        </p:txBody>
      </p:sp>
      <p:sp>
        <p:nvSpPr>
          <p:cNvPr name="TextBox 9" id="9"/>
          <p:cNvSpPr txBox="true"/>
          <p:nvPr/>
        </p:nvSpPr>
        <p:spPr>
          <a:xfrm rot="0">
            <a:off x="6696410" y="5330357"/>
            <a:ext cx="10588591" cy="854076"/>
          </a:xfrm>
          <a:prstGeom prst="rect">
            <a:avLst/>
          </a:prstGeom>
        </p:spPr>
        <p:txBody>
          <a:bodyPr anchor="t" rtlCol="false" tIns="0" lIns="0" bIns="0" rIns="0">
            <a:spAutoFit/>
          </a:bodyPr>
          <a:lstStyle/>
          <a:p>
            <a:pPr algn="l">
              <a:lnSpc>
                <a:spcPts val="6999"/>
              </a:lnSpc>
            </a:pPr>
            <a:r>
              <a:rPr lang="en-US" sz="4999" spc="59">
                <a:solidFill>
                  <a:srgbClr val="523434"/>
                </a:solidFill>
                <a:latin typeface="Nunito Sans Condensed"/>
                <a:ea typeface="Nunito Sans Condensed"/>
                <a:cs typeface="Nunito Sans Condensed"/>
                <a:sym typeface="Nunito Sans Condensed"/>
              </a:rPr>
              <a:t>WE: How can we work together?</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BDAD3"/>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15866"/>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8722156" y="5581905"/>
            <a:ext cx="10164805" cy="4802870"/>
          </a:xfrm>
          <a:custGeom>
            <a:avLst/>
            <a:gdLst/>
            <a:ahLst/>
            <a:cxnLst/>
            <a:rect r="r" b="b" t="t" l="l"/>
            <a:pathLst>
              <a:path h="4802870" w="10164805">
                <a:moveTo>
                  <a:pt x="0" y="0"/>
                </a:moveTo>
                <a:lnTo>
                  <a:pt x="10164805" y="0"/>
                </a:lnTo>
                <a:lnTo>
                  <a:pt x="10164805" y="4802870"/>
                </a:lnTo>
                <a:lnTo>
                  <a:pt x="0" y="48028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2182972"/>
            <a:ext cx="16230600" cy="3469005"/>
          </a:xfrm>
          <a:prstGeom prst="rect">
            <a:avLst/>
          </a:prstGeom>
        </p:spPr>
        <p:txBody>
          <a:bodyPr anchor="t" rtlCol="false" tIns="0" lIns="0" bIns="0" rIns="0">
            <a:spAutoFit/>
          </a:bodyPr>
          <a:lstStyle/>
          <a:p>
            <a:pPr algn="l" marL="712467" indent="-356233" lvl="1">
              <a:lnSpc>
                <a:spcPts val="4619"/>
              </a:lnSpc>
              <a:buFont typeface="Arial"/>
              <a:buChar char="•"/>
            </a:pPr>
            <a:r>
              <a:rPr lang="en-US" sz="3299" spc="39">
                <a:solidFill>
                  <a:srgbClr val="523434"/>
                </a:solidFill>
                <a:latin typeface="Nunito Sans Condensed"/>
                <a:ea typeface="Nunito Sans Condensed"/>
                <a:cs typeface="Nunito Sans Condensed"/>
                <a:sym typeface="Nunito Sans Condensed"/>
              </a:rPr>
              <a:t>An elevator speech is a speech of 30 to 40 seconds ― the time it takes to ride an elevator with someone ― that draws that person into further conversation or connection. When time is limited, it’s a way of foregrounding who you are and what you care about. To get your point across succinctly, try using a “me/you/we” format. Always end a lobbying visit with an “ask,” requesting that your legislator commit to a vote or an action, so that later you can hold them accountable.</a:t>
            </a:r>
          </a:p>
        </p:txBody>
      </p:sp>
      <p:sp>
        <p:nvSpPr>
          <p:cNvPr name="TextBox 7" id="7"/>
          <p:cNvSpPr txBox="true"/>
          <p:nvPr/>
        </p:nvSpPr>
        <p:spPr>
          <a:xfrm rot="0">
            <a:off x="3125460" y="942975"/>
            <a:ext cx="12037079" cy="721995"/>
          </a:xfrm>
          <a:prstGeom prst="rect">
            <a:avLst/>
          </a:prstGeom>
        </p:spPr>
        <p:txBody>
          <a:bodyPr anchor="t" rtlCol="false" tIns="0" lIns="0" bIns="0" rIns="0">
            <a:spAutoFit/>
          </a:bodyPr>
          <a:lstStyle/>
          <a:p>
            <a:pPr algn="ctr">
              <a:lnSpc>
                <a:spcPts val="5880"/>
              </a:lnSpc>
            </a:pPr>
            <a:r>
              <a:rPr lang="en-US" sz="4200">
                <a:solidFill>
                  <a:srgbClr val="523434"/>
                </a:solidFill>
                <a:latin typeface="Bobby Jones"/>
                <a:ea typeface="Bobby Jones"/>
                <a:cs typeface="Bobby Jones"/>
                <a:sym typeface="Bobby Jones"/>
              </a:rPr>
              <a:t>Elevator Speech</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0934828" y="3429619"/>
            <a:ext cx="7973699" cy="6857381"/>
          </a:xfrm>
          <a:custGeom>
            <a:avLst/>
            <a:gdLst/>
            <a:ahLst/>
            <a:cxnLst/>
            <a:rect r="r" b="b" t="t" l="l"/>
            <a:pathLst>
              <a:path h="6857381" w="7973699">
                <a:moveTo>
                  <a:pt x="0" y="0"/>
                </a:moveTo>
                <a:lnTo>
                  <a:pt x="7973700" y="0"/>
                </a:lnTo>
                <a:lnTo>
                  <a:pt x="7973700" y="6857381"/>
                </a:lnTo>
                <a:lnTo>
                  <a:pt x="0" y="685738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125460" y="801426"/>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ACTIVITY- SPEED LOBBYING</a:t>
            </a:r>
          </a:p>
        </p:txBody>
      </p:sp>
      <p:sp>
        <p:nvSpPr>
          <p:cNvPr name="TextBox 7" id="7"/>
          <p:cNvSpPr txBox="true"/>
          <p:nvPr/>
        </p:nvSpPr>
        <p:spPr>
          <a:xfrm rot="0">
            <a:off x="1028700" y="1683590"/>
            <a:ext cx="10652279" cy="6503035"/>
          </a:xfrm>
          <a:prstGeom prst="rect">
            <a:avLst/>
          </a:prstGeom>
        </p:spPr>
        <p:txBody>
          <a:bodyPr anchor="t" rtlCol="false" tIns="0" lIns="0" bIns="0" rIns="0">
            <a:spAutoFit/>
          </a:bodyPr>
          <a:lstStyle/>
          <a:p>
            <a:pPr algn="l" marL="669288" indent="-334644" lvl="1">
              <a:lnSpc>
                <a:spcPts val="4339"/>
              </a:lnSpc>
              <a:buFont typeface="Arial"/>
              <a:buChar char="•"/>
            </a:pPr>
            <a:r>
              <a:rPr lang="en-US" sz="3099">
                <a:solidFill>
                  <a:srgbClr val="4F2422"/>
                </a:solidFill>
                <a:latin typeface="Nunito Sans Condensed"/>
                <a:ea typeface="Nunito Sans Condensed"/>
                <a:cs typeface="Nunito Sans Condensed"/>
                <a:sym typeface="Nunito Sans Condensed"/>
              </a:rPr>
              <a:t>1. Think About an Issue – Take a moment to reflect on an issue you care about. </a:t>
            </a:r>
          </a:p>
          <a:p>
            <a:pPr algn="l" marL="669288" indent="-334644" lvl="1">
              <a:lnSpc>
                <a:spcPts val="4339"/>
              </a:lnSpc>
              <a:buFont typeface="Arial"/>
              <a:buChar char="•"/>
            </a:pPr>
            <a:r>
              <a:rPr lang="en-US" sz="3099">
                <a:solidFill>
                  <a:srgbClr val="4F2422"/>
                </a:solidFill>
                <a:latin typeface="Nunito Sans Condensed"/>
                <a:ea typeface="Nunito Sans Condensed"/>
                <a:cs typeface="Nunito Sans Condensed"/>
                <a:sym typeface="Nunito Sans Condensed"/>
              </a:rPr>
              <a:t>2. Create Your Elevator Speech – Use the “me/you/we” framework to craft a short, persuasive message. Practice with a partner.</a:t>
            </a:r>
          </a:p>
          <a:p>
            <a:pPr algn="l" marL="669288" indent="-334644" lvl="1">
              <a:lnSpc>
                <a:spcPts val="4339"/>
              </a:lnSpc>
              <a:buFont typeface="Arial"/>
              <a:buChar char="•"/>
            </a:pPr>
            <a:r>
              <a:rPr lang="en-US" sz="3099">
                <a:solidFill>
                  <a:srgbClr val="4F2422"/>
                </a:solidFill>
                <a:latin typeface="Nunito Sans Condensed"/>
                <a:ea typeface="Nunito Sans Condensed"/>
                <a:cs typeface="Nunito Sans Condensed"/>
                <a:sym typeface="Nunito Sans Condensed"/>
              </a:rPr>
              <a:t>3. Form Two Lines – One line will be advocates, and the other will be legislators or staff. Each person faces a partner. </a:t>
            </a:r>
          </a:p>
          <a:p>
            <a:pPr algn="l" marL="669288" indent="-334644" lvl="1">
              <a:lnSpc>
                <a:spcPts val="4339"/>
              </a:lnSpc>
              <a:buFont typeface="Arial"/>
              <a:buChar char="•"/>
            </a:pPr>
            <a:r>
              <a:rPr lang="en-US" sz="3099">
                <a:solidFill>
                  <a:srgbClr val="4F2422"/>
                </a:solidFill>
                <a:latin typeface="Nunito Sans Condensed"/>
                <a:ea typeface="Nunito Sans Condensed"/>
                <a:cs typeface="Nunito Sans Condensed"/>
                <a:sym typeface="Nunito Sans Condensed"/>
              </a:rPr>
              <a:t>4. First Round (Positive Response)  </a:t>
            </a:r>
          </a:p>
          <a:p>
            <a:pPr algn="l">
              <a:lnSpc>
                <a:spcPts val="4339"/>
              </a:lnSpc>
            </a:pPr>
            <a:r>
              <a:rPr lang="en-US" sz="3099">
                <a:solidFill>
                  <a:srgbClr val="4F2422"/>
                </a:solidFill>
                <a:latin typeface="Nunito Sans Condensed"/>
                <a:ea typeface="Nunito Sans Condensed"/>
                <a:cs typeface="Nunito Sans Condensed"/>
                <a:sym typeface="Nunito Sans Condensed"/>
              </a:rPr>
              <a:t>         </a:t>
            </a:r>
            <a:r>
              <a:rPr lang="en-US" sz="3099">
                <a:solidFill>
                  <a:srgbClr val="4F2422"/>
                </a:solidFill>
                <a:latin typeface="Nunito Sans Condensed"/>
                <a:ea typeface="Nunito Sans Condensed"/>
                <a:cs typeface="Nunito Sans Condensed"/>
                <a:sym typeface="Nunito Sans Condensed"/>
              </a:rPr>
              <a:t>- Advocates give their elevator speech. </a:t>
            </a:r>
          </a:p>
          <a:p>
            <a:pPr algn="l">
              <a:lnSpc>
                <a:spcPts val="4339"/>
              </a:lnSpc>
            </a:pPr>
            <a:r>
              <a:rPr lang="en-US" sz="3099">
                <a:solidFill>
                  <a:srgbClr val="4F2422"/>
                </a:solidFill>
                <a:latin typeface="Nunito Sans Condensed"/>
                <a:ea typeface="Nunito Sans Condensed"/>
                <a:cs typeface="Nunito Sans Condensed"/>
                <a:sym typeface="Nunito Sans Condensed"/>
              </a:rPr>
              <a:t>        </a:t>
            </a:r>
            <a:r>
              <a:rPr lang="en-US" sz="3099">
                <a:solidFill>
                  <a:srgbClr val="4F2422"/>
                </a:solidFill>
                <a:latin typeface="Nunito Sans Condensed"/>
                <a:ea typeface="Nunito Sans Condensed"/>
                <a:cs typeface="Nunito Sans Condensed"/>
                <a:sym typeface="Nunito Sans Condensed"/>
              </a:rPr>
              <a:t> - Legislators respond positively to the request. </a:t>
            </a:r>
          </a:p>
          <a:p>
            <a:pPr algn="l">
              <a:lnSpc>
                <a:spcPts val="4339"/>
              </a:lnSpc>
            </a:pPr>
            <a:r>
              <a:rPr lang="en-US" sz="3099">
                <a:solidFill>
                  <a:srgbClr val="4F2422"/>
                </a:solidFill>
                <a:latin typeface="Nunito Sans Condensed"/>
                <a:ea typeface="Nunito Sans Condensed"/>
                <a:cs typeface="Nunito Sans Condensed"/>
                <a:sym typeface="Nunito Sans Condensed"/>
              </a:rPr>
              <a:t>         </a:t>
            </a:r>
            <a:r>
              <a:rPr lang="en-US" sz="3099">
                <a:solidFill>
                  <a:srgbClr val="4F2422"/>
                </a:solidFill>
                <a:latin typeface="Nunito Sans Condensed"/>
                <a:ea typeface="Nunito Sans Condensed"/>
                <a:cs typeface="Nunito Sans Condensed"/>
                <a:sym typeface="Nunito Sans Condensed"/>
              </a:rPr>
              <a:t>- Switch partners and repeat. </a:t>
            </a:r>
          </a:p>
          <a:p>
            <a:pPr algn="l">
              <a:lnSpc>
                <a:spcPts val="4339"/>
              </a:lnSpc>
            </a:pPr>
          </a:p>
        </p:txBody>
      </p:sp>
    </p:spTree>
  </p:cSld>
  <p:clrMapOvr>
    <a:masterClrMapping/>
  </p:clrMapOvr>
</p:sld>
</file>

<file path=ppt/slides/slide23.xml><?xml version="1.0" encoding="utf-8"?>
<p:sld xmlns:p="http://schemas.openxmlformats.org/presentationml/2006/main" xmlns:a="http://schemas.openxmlformats.org/drawingml/2006/main">
  <p:cSld>
    <p:bg>
      <p:bgPr>
        <a:solidFill>
          <a:srgbClr val="EDDDCE"/>
        </a:solidFill>
      </p:bgPr>
    </p:bg>
    <p:spTree>
      <p:nvGrpSpPr>
        <p:cNvPr id="1" name=""/>
        <p:cNvGrpSpPr/>
        <p:nvPr/>
      </p:nvGrpSpPr>
      <p:grpSpPr>
        <a:xfrm>
          <a:off x="0" y="0"/>
          <a:ext cx="0" cy="0"/>
          <a:chOff x="0" y="0"/>
          <a:chExt cx="0" cy="0"/>
        </a:xfrm>
      </p:grpSpPr>
      <p:grpSp>
        <p:nvGrpSpPr>
          <p:cNvPr name="Group 2" id="2"/>
          <p:cNvGrpSpPr/>
          <p:nvPr/>
        </p:nvGrpSpPr>
        <p:grpSpPr>
          <a:xfrm rot="0">
            <a:off x="-405292" y="8413469"/>
            <a:ext cx="19098585" cy="2387881"/>
            <a:chOff x="0" y="0"/>
            <a:chExt cx="5030080" cy="628907"/>
          </a:xfrm>
        </p:grpSpPr>
        <p:sp>
          <p:nvSpPr>
            <p:cNvPr name="Freeform 3" id="3"/>
            <p:cNvSpPr/>
            <p:nvPr/>
          </p:nvSpPr>
          <p:spPr>
            <a:xfrm flipH="false" flipV="false" rot="0">
              <a:off x="0" y="0"/>
              <a:ext cx="5030080" cy="628907"/>
            </a:xfrm>
            <a:custGeom>
              <a:avLst/>
              <a:gdLst/>
              <a:ahLst/>
              <a:cxnLst/>
              <a:rect r="r" b="b" t="t" l="l"/>
              <a:pathLst>
                <a:path h="628907" w="5030080">
                  <a:moveTo>
                    <a:pt x="0" y="0"/>
                  </a:moveTo>
                  <a:lnTo>
                    <a:pt x="5030080" y="0"/>
                  </a:lnTo>
                  <a:lnTo>
                    <a:pt x="5030080" y="628907"/>
                  </a:lnTo>
                  <a:lnTo>
                    <a:pt x="0" y="628907"/>
                  </a:lnTo>
                  <a:close/>
                </a:path>
              </a:pathLst>
            </a:custGeom>
            <a:solidFill>
              <a:srgbClr val="4F2422"/>
            </a:solidFill>
          </p:spPr>
        </p:sp>
        <p:sp>
          <p:nvSpPr>
            <p:cNvPr name="TextBox 4" id="4"/>
            <p:cNvSpPr txBox="true"/>
            <p:nvPr/>
          </p:nvSpPr>
          <p:spPr>
            <a:xfrm>
              <a:off x="0" y="-38100"/>
              <a:ext cx="5030080" cy="66700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3125460" y="801426"/>
            <a:ext cx="12037079" cy="721995"/>
          </a:xfrm>
          <a:prstGeom prst="rect">
            <a:avLst/>
          </a:prstGeom>
        </p:spPr>
        <p:txBody>
          <a:bodyPr anchor="t" rtlCol="false" tIns="0" lIns="0" bIns="0" rIns="0">
            <a:spAutoFit/>
          </a:bodyPr>
          <a:lstStyle/>
          <a:p>
            <a:pPr algn="ctr">
              <a:lnSpc>
                <a:spcPts val="5880"/>
              </a:lnSpc>
            </a:pPr>
            <a:r>
              <a:rPr lang="en-US" sz="4200">
                <a:solidFill>
                  <a:srgbClr val="4F2422"/>
                </a:solidFill>
                <a:latin typeface="Bobby Jones"/>
                <a:ea typeface="Bobby Jones"/>
                <a:cs typeface="Bobby Jones"/>
                <a:sym typeface="Bobby Jones"/>
              </a:rPr>
              <a:t>ACTIVITY- SPEED LOBBYING</a:t>
            </a:r>
          </a:p>
        </p:txBody>
      </p:sp>
      <p:sp>
        <p:nvSpPr>
          <p:cNvPr name="TextBox 6" id="6"/>
          <p:cNvSpPr txBox="true"/>
          <p:nvPr/>
        </p:nvSpPr>
        <p:spPr>
          <a:xfrm rot="0">
            <a:off x="1028700" y="1686802"/>
            <a:ext cx="16230600" cy="6836410"/>
          </a:xfrm>
          <a:prstGeom prst="rect">
            <a:avLst/>
          </a:prstGeom>
        </p:spPr>
        <p:txBody>
          <a:bodyPr anchor="t" rtlCol="false" tIns="0" lIns="0" bIns="0" rIns="0">
            <a:spAutoFit/>
          </a:bodyPr>
          <a:lstStyle/>
          <a:p>
            <a:pPr algn="l" marL="820412" indent="-410206" lvl="1">
              <a:lnSpc>
                <a:spcPts val="5319"/>
              </a:lnSpc>
              <a:buFont typeface="Arial"/>
              <a:buChar char="•"/>
            </a:pPr>
            <a:r>
              <a:rPr lang="en-US" sz="3799">
                <a:solidFill>
                  <a:srgbClr val="4F2422"/>
                </a:solidFill>
                <a:latin typeface="Nunito Sans Condensed"/>
                <a:ea typeface="Nunito Sans Condensed"/>
                <a:cs typeface="Nunito Sans Condensed"/>
                <a:sym typeface="Nunito Sans Condensed"/>
              </a:rPr>
              <a:t>5. Second Round (Neutral/Negative Response) </a:t>
            </a:r>
          </a:p>
          <a:p>
            <a:pPr algn="l">
              <a:lnSpc>
                <a:spcPts val="5319"/>
              </a:lnSpc>
            </a:pPr>
            <a:r>
              <a:rPr lang="en-US" sz="3799">
                <a:solidFill>
                  <a:srgbClr val="4F2422"/>
                </a:solidFill>
                <a:latin typeface="Nunito Sans Condensed"/>
                <a:ea typeface="Nunito Sans Condensed"/>
                <a:cs typeface="Nunito Sans Condensed"/>
                <a:sym typeface="Nunito Sans Condensed"/>
              </a:rPr>
              <a:t>           - Legislators now respond neutrally or negatively</a:t>
            </a:r>
          </a:p>
          <a:p>
            <a:pPr algn="l">
              <a:lnSpc>
                <a:spcPts val="5319"/>
              </a:lnSpc>
            </a:pPr>
            <a:r>
              <a:rPr lang="en-US" sz="3799">
                <a:solidFill>
                  <a:srgbClr val="4F2422"/>
                </a:solidFill>
                <a:latin typeface="Nunito Sans Condensed"/>
                <a:ea typeface="Nunito Sans Condensed"/>
                <a:cs typeface="Nunito Sans Condensed"/>
                <a:sym typeface="Nunito Sans Condensed"/>
              </a:rPr>
              <a:t>           </a:t>
            </a:r>
            <a:r>
              <a:rPr lang="en-US" sz="3799">
                <a:solidFill>
                  <a:srgbClr val="4F2422"/>
                </a:solidFill>
                <a:latin typeface="Nunito Sans Condensed"/>
                <a:ea typeface="Nunito Sans Condensed"/>
                <a:cs typeface="Nunito Sans Condensed"/>
                <a:sym typeface="Nunito Sans Condensed"/>
              </a:rPr>
              <a:t>- Advocates adjust their message to persuade them. </a:t>
            </a:r>
          </a:p>
          <a:p>
            <a:pPr algn="l">
              <a:lnSpc>
                <a:spcPts val="5319"/>
              </a:lnSpc>
            </a:pPr>
            <a:r>
              <a:rPr lang="en-US" sz="3799">
                <a:solidFill>
                  <a:srgbClr val="4F2422"/>
                </a:solidFill>
                <a:latin typeface="Nunito Sans Condensed"/>
                <a:ea typeface="Nunito Sans Condensed"/>
                <a:cs typeface="Nunito Sans Condensed"/>
                <a:sym typeface="Nunito Sans Condensed"/>
              </a:rPr>
              <a:t>           - Switch partners and repeat. </a:t>
            </a:r>
          </a:p>
          <a:p>
            <a:pPr algn="l" marL="820412" indent="-410206" lvl="1">
              <a:lnSpc>
                <a:spcPts val="5319"/>
              </a:lnSpc>
              <a:buFont typeface="Arial"/>
              <a:buChar char="•"/>
            </a:pPr>
            <a:r>
              <a:rPr lang="en-US" sz="3799">
                <a:solidFill>
                  <a:srgbClr val="4F2422"/>
                </a:solidFill>
                <a:latin typeface="Nunito Sans Condensed"/>
                <a:ea typeface="Nunito Sans Condensed"/>
                <a:cs typeface="Nunito Sans Condensed"/>
                <a:sym typeface="Nunito Sans Condensed"/>
              </a:rPr>
              <a:t>6. Keep Rotating– Move to a new partner after each round, like speed dating. </a:t>
            </a:r>
          </a:p>
          <a:p>
            <a:pPr algn="l" marL="820412" indent="-410206" lvl="1">
              <a:lnSpc>
                <a:spcPts val="5319"/>
              </a:lnSpc>
              <a:buFont typeface="Arial"/>
              <a:buChar char="•"/>
            </a:pPr>
            <a:r>
              <a:rPr lang="en-US" sz="3799">
                <a:solidFill>
                  <a:srgbClr val="4F2422"/>
                </a:solidFill>
                <a:latin typeface="Nunito Sans Condensed"/>
                <a:ea typeface="Nunito Sans Condensed"/>
                <a:cs typeface="Nunito Sans Condensed"/>
                <a:sym typeface="Nunito Sans Condensed"/>
              </a:rPr>
              <a:t>7. Switch Roles– Advocates become legislators and vice versa. Repeat the process. </a:t>
            </a:r>
          </a:p>
          <a:p>
            <a:pPr algn="l" marL="820412" indent="-410206" lvl="1">
              <a:lnSpc>
                <a:spcPts val="5319"/>
              </a:lnSpc>
              <a:buFont typeface="Arial"/>
              <a:buChar char="•"/>
            </a:pPr>
            <a:r>
              <a:rPr lang="en-US" sz="3799">
                <a:solidFill>
                  <a:srgbClr val="4F2422"/>
                </a:solidFill>
                <a:latin typeface="Nunito Sans Condensed"/>
                <a:ea typeface="Nunito Sans Condensed"/>
                <a:cs typeface="Nunito Sans Condensed"/>
                <a:sym typeface="Nunito Sans Condensed"/>
              </a:rPr>
              <a:t>8. Group Reflection – Discuss the experience. Was it easy or awkward? What strategies worked best? </a:t>
            </a:r>
          </a:p>
          <a:p>
            <a:pPr algn="l">
              <a:lnSpc>
                <a:spcPts val="3359"/>
              </a:lnSpc>
            </a:pPr>
          </a:p>
          <a:p>
            <a:pPr algn="l">
              <a:lnSpc>
                <a:spcPts val="3359"/>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DAGeKhz_ER4</dc:identifier>
  <dcterms:modified xsi:type="dcterms:W3CDTF">2011-08-01T06:04:30Z</dcterms:modified>
  <cp:revision>1</cp:revision>
  <dc:title>Advocacy 101</dc:title>
</cp:coreProperties>
</file>